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33"/>
  </p:notesMasterIdLst>
  <p:handoutMasterIdLst>
    <p:handoutMasterId r:id="rId134"/>
  </p:handout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71" r:id="rId18"/>
    <p:sldId id="275" r:id="rId19"/>
    <p:sldId id="282" r:id="rId20"/>
    <p:sldId id="283" r:id="rId21"/>
    <p:sldId id="284" r:id="rId22"/>
    <p:sldId id="285" r:id="rId23"/>
    <p:sldId id="287" r:id="rId24"/>
    <p:sldId id="288" r:id="rId25"/>
    <p:sldId id="289" r:id="rId26"/>
    <p:sldId id="290" r:id="rId27"/>
    <p:sldId id="291" r:id="rId28"/>
    <p:sldId id="292" r:id="rId29"/>
    <p:sldId id="293" r:id="rId30"/>
    <p:sldId id="294" r:id="rId31"/>
    <p:sldId id="295" r:id="rId32"/>
    <p:sldId id="296" r:id="rId33"/>
    <p:sldId id="297" r:id="rId34"/>
    <p:sldId id="298" r:id="rId35"/>
    <p:sldId id="299" r:id="rId36"/>
    <p:sldId id="300" r:id="rId37"/>
    <p:sldId id="301" r:id="rId38"/>
    <p:sldId id="302" r:id="rId39"/>
    <p:sldId id="303" r:id="rId40"/>
    <p:sldId id="304" r:id="rId41"/>
    <p:sldId id="324" r:id="rId42"/>
    <p:sldId id="333" r:id="rId43"/>
    <p:sldId id="309" r:id="rId44"/>
    <p:sldId id="305" r:id="rId45"/>
    <p:sldId id="306" r:id="rId46"/>
    <p:sldId id="318" r:id="rId47"/>
    <p:sldId id="327" r:id="rId48"/>
    <p:sldId id="308" r:id="rId49"/>
    <p:sldId id="328" r:id="rId50"/>
    <p:sldId id="307" r:id="rId51"/>
    <p:sldId id="315" r:id="rId52"/>
    <p:sldId id="329" r:id="rId53"/>
    <p:sldId id="310" r:id="rId54"/>
    <p:sldId id="320" r:id="rId55"/>
    <p:sldId id="321" r:id="rId56"/>
    <p:sldId id="325" r:id="rId57"/>
    <p:sldId id="322" r:id="rId58"/>
    <p:sldId id="323" r:id="rId59"/>
    <p:sldId id="330" r:id="rId60"/>
    <p:sldId id="331" r:id="rId61"/>
    <p:sldId id="336" r:id="rId62"/>
    <p:sldId id="337" r:id="rId63"/>
    <p:sldId id="326" r:id="rId64"/>
    <p:sldId id="332" r:id="rId65"/>
    <p:sldId id="334" r:id="rId66"/>
    <p:sldId id="338" r:id="rId67"/>
    <p:sldId id="340" r:id="rId68"/>
    <p:sldId id="339" r:id="rId69"/>
    <p:sldId id="341" r:id="rId70"/>
    <p:sldId id="380" r:id="rId71"/>
    <p:sldId id="381" r:id="rId72"/>
    <p:sldId id="382" r:id="rId73"/>
    <p:sldId id="383" r:id="rId74"/>
    <p:sldId id="388" r:id="rId75"/>
    <p:sldId id="389" r:id="rId76"/>
    <p:sldId id="390" r:id="rId77"/>
    <p:sldId id="391" r:id="rId78"/>
    <p:sldId id="392" r:id="rId79"/>
    <p:sldId id="418" r:id="rId80"/>
    <p:sldId id="394" r:id="rId81"/>
    <p:sldId id="395" r:id="rId82"/>
    <p:sldId id="396" r:id="rId83"/>
    <p:sldId id="397" r:id="rId84"/>
    <p:sldId id="399" r:id="rId85"/>
    <p:sldId id="400" r:id="rId86"/>
    <p:sldId id="401" r:id="rId87"/>
    <p:sldId id="402" r:id="rId88"/>
    <p:sldId id="403" r:id="rId89"/>
    <p:sldId id="404" r:id="rId90"/>
    <p:sldId id="405" r:id="rId91"/>
    <p:sldId id="406" r:id="rId92"/>
    <p:sldId id="419" r:id="rId93"/>
    <p:sldId id="408" r:id="rId94"/>
    <p:sldId id="409" r:id="rId95"/>
    <p:sldId id="412" r:id="rId96"/>
    <p:sldId id="413" r:id="rId97"/>
    <p:sldId id="415" r:id="rId98"/>
    <p:sldId id="416" r:id="rId99"/>
    <p:sldId id="342" r:id="rId100"/>
    <p:sldId id="278" r:id="rId101"/>
    <p:sldId id="343" r:id="rId102"/>
    <p:sldId id="279" r:id="rId103"/>
    <p:sldId id="281" r:id="rId104"/>
    <p:sldId id="280" r:id="rId105"/>
    <p:sldId id="344" r:id="rId106"/>
    <p:sldId id="345" r:id="rId107"/>
    <p:sldId id="346" r:id="rId108"/>
    <p:sldId id="347" r:id="rId109"/>
    <p:sldId id="348" r:id="rId110"/>
    <p:sldId id="360" r:id="rId111"/>
    <p:sldId id="349" r:id="rId112"/>
    <p:sldId id="350" r:id="rId113"/>
    <p:sldId id="351" r:id="rId114"/>
    <p:sldId id="352" r:id="rId115"/>
    <p:sldId id="353" r:id="rId116"/>
    <p:sldId id="354" r:id="rId117"/>
    <p:sldId id="355" r:id="rId118"/>
    <p:sldId id="356" r:id="rId119"/>
    <p:sldId id="357" r:id="rId120"/>
    <p:sldId id="361" r:id="rId121"/>
    <p:sldId id="362" r:id="rId122"/>
    <p:sldId id="373" r:id="rId123"/>
    <p:sldId id="374" r:id="rId124"/>
    <p:sldId id="375" r:id="rId125"/>
    <p:sldId id="376" r:id="rId126"/>
    <p:sldId id="377" r:id="rId127"/>
    <p:sldId id="378" r:id="rId128"/>
    <p:sldId id="363" r:id="rId129"/>
    <p:sldId id="364" r:id="rId130"/>
    <p:sldId id="372" r:id="rId131"/>
    <p:sldId id="379" r:id="rId132"/>
  </p:sldIdLst>
  <p:sldSz cx="9144000" cy="6858000" type="screen4x3"/>
  <p:notesSz cx="7102475"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D06"/>
    <a:srgbClr val="001F3E"/>
    <a:srgbClr val="003300"/>
    <a:srgbClr val="000000"/>
    <a:srgbClr val="333333"/>
    <a:srgbClr val="1952A0"/>
    <a:srgbClr val="FFFFCC"/>
    <a:srgbClr val="DE00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8" autoAdjust="0"/>
    <p:restoredTop sz="79914" autoAdjust="0"/>
  </p:normalViewPr>
  <p:slideViewPr>
    <p:cSldViewPr>
      <p:cViewPr>
        <p:scale>
          <a:sx n="100" d="100"/>
          <a:sy n="100" d="100"/>
        </p:scale>
        <p:origin x="-1576" y="-16"/>
      </p:cViewPr>
      <p:guideLst>
        <p:guide orient="horz" pos="981"/>
        <p:guide pos="15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120" Type="http://schemas.openxmlformats.org/officeDocument/2006/relationships/slide" Target="slides/slide116.xml"/><Relationship Id="rId121" Type="http://schemas.openxmlformats.org/officeDocument/2006/relationships/slide" Target="slides/slide117.xml"/><Relationship Id="rId122" Type="http://schemas.openxmlformats.org/officeDocument/2006/relationships/slide" Target="slides/slide118.xml"/><Relationship Id="rId123" Type="http://schemas.openxmlformats.org/officeDocument/2006/relationships/slide" Target="slides/slide119.xml"/><Relationship Id="rId124" Type="http://schemas.openxmlformats.org/officeDocument/2006/relationships/slide" Target="slides/slide120.xml"/><Relationship Id="rId125" Type="http://schemas.openxmlformats.org/officeDocument/2006/relationships/slide" Target="slides/slide121.xml"/><Relationship Id="rId126" Type="http://schemas.openxmlformats.org/officeDocument/2006/relationships/slide" Target="slides/slide122.xml"/><Relationship Id="rId127" Type="http://schemas.openxmlformats.org/officeDocument/2006/relationships/slide" Target="slides/slide123.xml"/><Relationship Id="rId128" Type="http://schemas.openxmlformats.org/officeDocument/2006/relationships/slide" Target="slides/slide124.xml"/><Relationship Id="rId129" Type="http://schemas.openxmlformats.org/officeDocument/2006/relationships/slide" Target="slides/slide12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slide" Target="slides/slide91.xml"/><Relationship Id="rId96" Type="http://schemas.openxmlformats.org/officeDocument/2006/relationships/slide" Target="slides/slide92.xml"/><Relationship Id="rId101" Type="http://schemas.openxmlformats.org/officeDocument/2006/relationships/slide" Target="slides/slide97.xml"/><Relationship Id="rId102" Type="http://schemas.openxmlformats.org/officeDocument/2006/relationships/slide" Target="slides/slide98.xml"/><Relationship Id="rId103" Type="http://schemas.openxmlformats.org/officeDocument/2006/relationships/slide" Target="slides/slide99.xml"/><Relationship Id="rId104" Type="http://schemas.openxmlformats.org/officeDocument/2006/relationships/slide" Target="slides/slide100.xml"/><Relationship Id="rId105" Type="http://schemas.openxmlformats.org/officeDocument/2006/relationships/slide" Target="slides/slide101.xml"/><Relationship Id="rId106" Type="http://schemas.openxmlformats.org/officeDocument/2006/relationships/slide" Target="slides/slide102.xml"/><Relationship Id="rId107" Type="http://schemas.openxmlformats.org/officeDocument/2006/relationships/slide" Target="slides/slide103.xml"/><Relationship Id="rId108" Type="http://schemas.openxmlformats.org/officeDocument/2006/relationships/slide" Target="slides/slide104.xml"/><Relationship Id="rId109" Type="http://schemas.openxmlformats.org/officeDocument/2006/relationships/slide" Target="slides/slide105.xml"/><Relationship Id="rId97" Type="http://schemas.openxmlformats.org/officeDocument/2006/relationships/slide" Target="slides/slide93.xml"/><Relationship Id="rId98" Type="http://schemas.openxmlformats.org/officeDocument/2006/relationships/slide" Target="slides/slide94.xml"/><Relationship Id="rId99" Type="http://schemas.openxmlformats.org/officeDocument/2006/relationships/slide" Target="slides/slide95.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00" Type="http://schemas.openxmlformats.org/officeDocument/2006/relationships/slide" Target="slides/slide96.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30" Type="http://schemas.openxmlformats.org/officeDocument/2006/relationships/slide" Target="slides/slide126.xml"/><Relationship Id="rId131" Type="http://schemas.openxmlformats.org/officeDocument/2006/relationships/slide" Target="slides/slide127.xml"/><Relationship Id="rId132" Type="http://schemas.openxmlformats.org/officeDocument/2006/relationships/slide" Target="slides/slide128.xml"/><Relationship Id="rId133" Type="http://schemas.openxmlformats.org/officeDocument/2006/relationships/notesMaster" Target="notesMasters/notesMaster1.xml"/><Relationship Id="rId134" Type="http://schemas.openxmlformats.org/officeDocument/2006/relationships/handoutMaster" Target="handoutMasters/handoutMaster1.xml"/><Relationship Id="rId135" Type="http://schemas.openxmlformats.org/officeDocument/2006/relationships/printerSettings" Target="printerSettings/printerSettings1.bin"/><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110" Type="http://schemas.openxmlformats.org/officeDocument/2006/relationships/slide" Target="slides/slide106.xml"/><Relationship Id="rId111" Type="http://schemas.openxmlformats.org/officeDocument/2006/relationships/slide" Target="slides/slide107.xml"/><Relationship Id="rId112" Type="http://schemas.openxmlformats.org/officeDocument/2006/relationships/slide" Target="slides/slide108.xml"/><Relationship Id="rId113" Type="http://schemas.openxmlformats.org/officeDocument/2006/relationships/slide" Target="slides/slide109.xml"/><Relationship Id="rId114" Type="http://schemas.openxmlformats.org/officeDocument/2006/relationships/slide" Target="slides/slide110.xml"/><Relationship Id="rId115" Type="http://schemas.openxmlformats.org/officeDocument/2006/relationships/slide" Target="slides/slide111.xml"/><Relationship Id="rId116" Type="http://schemas.openxmlformats.org/officeDocument/2006/relationships/slide" Target="slides/slide112.xml"/><Relationship Id="rId117" Type="http://schemas.openxmlformats.org/officeDocument/2006/relationships/slide" Target="slides/slide113.xml"/><Relationship Id="rId118" Type="http://schemas.openxmlformats.org/officeDocument/2006/relationships/slide" Target="slides/slide114.xml"/><Relationship Id="rId119" Type="http://schemas.openxmlformats.org/officeDocument/2006/relationships/slide" Target="slides/slide11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3078163" cy="511175"/>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4022725" y="0"/>
            <a:ext cx="3078163" cy="511175"/>
          </a:xfrm>
          <a:prstGeom prst="rect">
            <a:avLst/>
          </a:prstGeom>
        </p:spPr>
        <p:txBody>
          <a:bodyPr vert="horz" lIns="91440" tIns="45720" rIns="91440" bIns="45720" rtlCol="0"/>
          <a:lstStyle>
            <a:lvl1pPr algn="r">
              <a:defRPr sz="1200"/>
            </a:lvl1pPr>
          </a:lstStyle>
          <a:p>
            <a:fld id="{6A764251-D831-1B46-B49E-A81E2C17AA3D}" type="datetimeFigureOut">
              <a:rPr lang="de-DE" smtClean="0"/>
              <a:t>19/05/14</a:t>
            </a:fld>
            <a:endParaRPr lang="de-DE"/>
          </a:p>
        </p:txBody>
      </p:sp>
      <p:sp>
        <p:nvSpPr>
          <p:cNvPr id="4" name="Fußzeilenplatzhalter 3"/>
          <p:cNvSpPr>
            <a:spLocks noGrp="1"/>
          </p:cNvSpPr>
          <p:nvPr>
            <p:ph type="ftr" sz="quarter" idx="2"/>
          </p:nvPr>
        </p:nvSpPr>
        <p:spPr>
          <a:xfrm>
            <a:off x="0" y="9721850"/>
            <a:ext cx="3078163" cy="511175"/>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4022725" y="9721850"/>
            <a:ext cx="3078163" cy="511175"/>
          </a:xfrm>
          <a:prstGeom prst="rect">
            <a:avLst/>
          </a:prstGeom>
        </p:spPr>
        <p:txBody>
          <a:bodyPr vert="horz" lIns="91440" tIns="45720" rIns="91440" bIns="45720" rtlCol="0" anchor="b"/>
          <a:lstStyle>
            <a:lvl1pPr algn="r">
              <a:defRPr sz="1200"/>
            </a:lvl1pPr>
          </a:lstStyle>
          <a:p>
            <a:fld id="{746CBB69-8D63-C944-B99E-E26B4717857B}" type="slidenum">
              <a:rPr lang="de-DE" smtClean="0"/>
              <a:t>‹Nr.›</a:t>
            </a:fld>
            <a:endParaRPr lang="de-DE"/>
          </a:p>
        </p:txBody>
      </p:sp>
    </p:spTree>
    <p:extLst>
      <p:ext uri="{BB962C8B-B14F-4D97-AF65-F5344CB8AC3E}">
        <p14:creationId xmlns:p14="http://schemas.microsoft.com/office/powerpoint/2010/main" val="3799208610"/>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hdphoto6.wdp>
</file>

<file path=ppt/media/image10.jpg>
</file>

<file path=ppt/media/image11.png>
</file>

<file path=ppt/media/image12.jpeg>
</file>

<file path=ppt/media/image13.jpe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gif>
</file>

<file path=ppt/media/image26.gif>
</file>

<file path=ppt/media/image27.png>
</file>

<file path=ppt/media/image28.png>
</file>

<file path=ppt/media/image29.png>
</file>

<file path=ppt/media/image30.png>
</file>

<file path=ppt/media/image31.jpeg>
</file>

<file path=ppt/media/image4.png>
</file>

<file path=ppt/media/image5.jpeg>
</file>

<file path=ppt/media/image6.jpe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1"/>
            <a:ext cx="3077739" cy="511731"/>
          </a:xfrm>
          <a:prstGeom prst="rect">
            <a:avLst/>
          </a:prstGeom>
        </p:spPr>
        <p:txBody>
          <a:bodyPr vert="horz" lIns="99075" tIns="49538" rIns="99075" bIns="49538" rtlCol="0"/>
          <a:lstStyle>
            <a:lvl1pPr algn="l">
              <a:defRPr sz="1300"/>
            </a:lvl1pPr>
          </a:lstStyle>
          <a:p>
            <a:endParaRPr lang="de-DE"/>
          </a:p>
        </p:txBody>
      </p:sp>
      <p:sp>
        <p:nvSpPr>
          <p:cNvPr id="3" name="Datumsplatzhalter 2"/>
          <p:cNvSpPr>
            <a:spLocks noGrp="1"/>
          </p:cNvSpPr>
          <p:nvPr>
            <p:ph type="dt" idx="1"/>
          </p:nvPr>
        </p:nvSpPr>
        <p:spPr>
          <a:xfrm>
            <a:off x="4023093" y="1"/>
            <a:ext cx="3077739" cy="511731"/>
          </a:xfrm>
          <a:prstGeom prst="rect">
            <a:avLst/>
          </a:prstGeom>
        </p:spPr>
        <p:txBody>
          <a:bodyPr vert="horz" lIns="99075" tIns="49538" rIns="99075" bIns="49538" rtlCol="0"/>
          <a:lstStyle>
            <a:lvl1pPr algn="r">
              <a:defRPr sz="1300"/>
            </a:lvl1pPr>
          </a:lstStyle>
          <a:p>
            <a:fld id="{E566868E-4981-412A-A780-CE3D41660550}" type="datetimeFigureOut">
              <a:rPr lang="de-DE" smtClean="0"/>
              <a:pPr/>
              <a:t>19/05/14</a:t>
            </a:fld>
            <a:endParaRPr lang="de-DE"/>
          </a:p>
        </p:txBody>
      </p:sp>
      <p:sp>
        <p:nvSpPr>
          <p:cNvPr id="4" name="Folienbildplatzhalter 3"/>
          <p:cNvSpPr>
            <a:spLocks noGrp="1" noRot="1" noChangeAspect="1"/>
          </p:cNvSpPr>
          <p:nvPr>
            <p:ph type="sldImg" idx="2"/>
          </p:nvPr>
        </p:nvSpPr>
        <p:spPr>
          <a:xfrm>
            <a:off x="993775" y="768350"/>
            <a:ext cx="5114925" cy="3836988"/>
          </a:xfrm>
          <a:prstGeom prst="rect">
            <a:avLst/>
          </a:prstGeom>
          <a:noFill/>
          <a:ln w="12700">
            <a:solidFill>
              <a:prstClr val="black"/>
            </a:solidFill>
          </a:ln>
        </p:spPr>
        <p:txBody>
          <a:bodyPr vert="horz" lIns="99075" tIns="49538" rIns="99075" bIns="49538" rtlCol="0" anchor="ctr"/>
          <a:lstStyle/>
          <a:p>
            <a:endParaRPr lang="de-DE"/>
          </a:p>
        </p:txBody>
      </p:sp>
      <p:sp>
        <p:nvSpPr>
          <p:cNvPr id="5" name="Notizenplatzhalter 4"/>
          <p:cNvSpPr>
            <a:spLocks noGrp="1"/>
          </p:cNvSpPr>
          <p:nvPr>
            <p:ph type="body" sz="quarter" idx="3"/>
          </p:nvPr>
        </p:nvSpPr>
        <p:spPr>
          <a:xfrm>
            <a:off x="710248" y="4861441"/>
            <a:ext cx="5681980" cy="4605576"/>
          </a:xfrm>
          <a:prstGeom prst="rect">
            <a:avLst/>
          </a:prstGeom>
        </p:spPr>
        <p:txBody>
          <a:bodyPr vert="horz" lIns="99075" tIns="49538" rIns="99075" bIns="49538" rtlCol="0">
            <a:normAutofit/>
          </a:body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9721107"/>
            <a:ext cx="3077739" cy="511731"/>
          </a:xfrm>
          <a:prstGeom prst="rect">
            <a:avLst/>
          </a:prstGeom>
        </p:spPr>
        <p:txBody>
          <a:bodyPr vert="horz" lIns="99075" tIns="49538" rIns="99075" bIns="49538" rtlCol="0" anchor="b"/>
          <a:lstStyle>
            <a:lvl1pPr algn="l">
              <a:defRPr sz="1300"/>
            </a:lvl1pPr>
          </a:lstStyle>
          <a:p>
            <a:endParaRPr lang="de-DE"/>
          </a:p>
        </p:txBody>
      </p:sp>
      <p:sp>
        <p:nvSpPr>
          <p:cNvPr id="7" name="Foliennummernplatzhalter 6"/>
          <p:cNvSpPr>
            <a:spLocks noGrp="1"/>
          </p:cNvSpPr>
          <p:nvPr>
            <p:ph type="sldNum" sz="quarter" idx="5"/>
          </p:nvPr>
        </p:nvSpPr>
        <p:spPr>
          <a:xfrm>
            <a:off x="4023093" y="9721107"/>
            <a:ext cx="3077739" cy="511731"/>
          </a:xfrm>
          <a:prstGeom prst="rect">
            <a:avLst/>
          </a:prstGeom>
        </p:spPr>
        <p:txBody>
          <a:bodyPr vert="horz" lIns="99075" tIns="49538" rIns="99075" bIns="49538" rtlCol="0" anchor="b"/>
          <a:lstStyle>
            <a:lvl1pPr algn="r">
              <a:defRPr sz="1300"/>
            </a:lvl1pPr>
          </a:lstStyle>
          <a:p>
            <a:fld id="{96B3538B-D81F-476E-A31A-F9ABC7F48F1A}" type="slidenum">
              <a:rPr lang="de-DE" smtClean="0"/>
              <a:pPr/>
              <a:t>‹Nr.›</a:t>
            </a:fld>
            <a:endParaRPr lang="de-DE"/>
          </a:p>
        </p:txBody>
      </p:sp>
    </p:spTree>
    <p:extLst>
      <p:ext uri="{BB962C8B-B14F-4D97-AF65-F5344CB8AC3E}">
        <p14:creationId xmlns:p14="http://schemas.microsoft.com/office/powerpoint/2010/main" val="385153037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6.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Der erste Teil des Vortrags richtet sich an Enterprise-</a:t>
            </a:r>
            <a:r>
              <a:rPr lang="de-DE" dirty="0" err="1" smtClean="0"/>
              <a:t>Enwickler</a:t>
            </a:r>
            <a:r>
              <a:rPr lang="de-DE" dirty="0" smtClean="0"/>
              <a:t> (meist mit einem Java-EE-Hintergrund), die sich für JavaScript interessieren, sich schnell darin einarbeiten wollen und Tipps suchen, dieses Ziel zu erreichen. Dabei werden einige Grundlagen der Sprache vorgestellt. Dieser Teil des Vortrags soll eher Lust auf Mehr machen als fundamentales Wissen in aller Tiefe zu vermitteln .Enterprise-Entwicklung ist in der Regel Teamarbeit. Eine große Codebasis </a:t>
            </a:r>
            <a:r>
              <a:rPr lang="de-DE" dirty="0" err="1" smtClean="0"/>
              <a:t>mus</a:t>
            </a:r>
            <a:r>
              <a:rPr lang="de-DE" dirty="0" smtClean="0"/>
              <a:t> </a:t>
            </a:r>
            <a:r>
              <a:rPr lang="de-DE" dirty="0" err="1" smtClean="0"/>
              <a:t>wartbar</a:t>
            </a:r>
            <a:r>
              <a:rPr lang="de-DE" dirty="0" smtClean="0"/>
              <a:t> bleiben. Im zweiten Teil des Vortrags werden Techniken und Tools vorgestellt, die dabei helfen können, eine geeignete Codequalität zu erreichen und zu wahren</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2</a:t>
            </a:fld>
            <a:endParaRPr lang="de-DE"/>
          </a:p>
        </p:txBody>
      </p:sp>
    </p:spTree>
    <p:extLst>
      <p:ext uri="{BB962C8B-B14F-4D97-AF65-F5344CB8AC3E}">
        <p14:creationId xmlns:p14="http://schemas.microsoft.com/office/powerpoint/2010/main" val="39969112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Beispiel im Code!</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22</a:t>
            </a:fld>
            <a:endParaRPr lang="de-DE"/>
          </a:p>
        </p:txBody>
      </p:sp>
    </p:spTree>
    <p:extLst>
      <p:ext uri="{BB962C8B-B14F-4D97-AF65-F5344CB8AC3E}">
        <p14:creationId xmlns:p14="http://schemas.microsoft.com/office/powerpoint/2010/main" val="2950292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6_zahlen.js</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24</a:t>
            </a:fld>
            <a:endParaRPr lang="de-DE"/>
          </a:p>
        </p:txBody>
      </p:sp>
    </p:spTree>
    <p:extLst>
      <p:ext uri="{BB962C8B-B14F-4D97-AF65-F5344CB8AC3E}">
        <p14:creationId xmlns:p14="http://schemas.microsoft.com/office/powerpoint/2010/main" val="1182037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mtClean="0"/>
              <a:t>6_zahlen.js</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25</a:t>
            </a:fld>
            <a:endParaRPr lang="de-DE"/>
          </a:p>
        </p:txBody>
      </p:sp>
    </p:spTree>
    <p:extLst>
      <p:ext uri="{BB962C8B-B14F-4D97-AF65-F5344CB8AC3E}">
        <p14:creationId xmlns:p14="http://schemas.microsoft.com/office/powerpoint/2010/main" val="1182037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8_regexp.js -&gt;</a:t>
            </a:r>
            <a:r>
              <a:rPr lang="de-DE" baseline="0" dirty="0" smtClean="0"/>
              <a:t> Vorwahl-Übung</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27</a:t>
            </a:fld>
            <a:endParaRPr lang="de-DE"/>
          </a:p>
        </p:txBody>
      </p:sp>
    </p:spTree>
    <p:extLst>
      <p:ext uri="{BB962C8B-B14F-4D97-AF65-F5344CB8AC3E}">
        <p14:creationId xmlns:p14="http://schemas.microsoft.com/office/powerpoint/2010/main" val="11938608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9_for-in_loops!</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35</a:t>
            </a:fld>
            <a:endParaRPr lang="de-DE"/>
          </a:p>
        </p:txBody>
      </p:sp>
    </p:spTree>
    <p:extLst>
      <p:ext uri="{BB962C8B-B14F-4D97-AF65-F5344CB8AC3E}">
        <p14:creationId xmlns:p14="http://schemas.microsoft.com/office/powerpoint/2010/main" val="42711030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38</a:t>
            </a:fld>
            <a:endParaRPr lang="de-DE"/>
          </a:p>
        </p:txBody>
      </p:sp>
    </p:spTree>
    <p:extLst>
      <p:ext uri="{BB962C8B-B14F-4D97-AF65-F5344CB8AC3E}">
        <p14:creationId xmlns:p14="http://schemas.microsoft.com/office/powerpoint/2010/main" val="32425666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zum Kompilieren</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39</a:t>
            </a:fld>
            <a:endParaRPr lang="de-DE"/>
          </a:p>
        </p:txBody>
      </p:sp>
    </p:spTree>
    <p:extLst>
      <p:ext uri="{BB962C8B-B14F-4D97-AF65-F5344CB8AC3E}">
        <p14:creationId xmlns:p14="http://schemas.microsoft.com/office/powerpoint/2010/main" val="12834239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Crockford</a:t>
            </a:r>
            <a:r>
              <a:rPr lang="de-DE" dirty="0" smtClean="0"/>
              <a:t>: „The </a:t>
            </a:r>
            <a:r>
              <a:rPr lang="de-DE" dirty="0" err="1" smtClean="0"/>
              <a:t>Good</a:t>
            </a:r>
            <a:r>
              <a:rPr lang="de-DE" dirty="0" smtClean="0"/>
              <a:t> Parts“</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54</a:t>
            </a:fld>
            <a:endParaRPr lang="de-DE"/>
          </a:p>
        </p:txBody>
      </p:sp>
    </p:spTree>
    <p:extLst>
      <p:ext uri="{BB962C8B-B14F-4D97-AF65-F5344CB8AC3E}">
        <p14:creationId xmlns:p14="http://schemas.microsoft.com/office/powerpoint/2010/main" val="28219337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Objektorientierte Programmierung ist nur klassenbasiert möglich</a:t>
            </a:r>
          </a:p>
          <a:p>
            <a:r>
              <a:rPr lang="de-DE" dirty="0" smtClean="0"/>
              <a:t>JS bietet keine Klassen</a:t>
            </a:r>
          </a:p>
          <a:p>
            <a:r>
              <a:rPr lang="de-DE" dirty="0" smtClean="0"/>
              <a:t>JS bietet kein eigenes Typsystem</a:t>
            </a:r>
          </a:p>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96</a:t>
            </a:fld>
            <a:endParaRPr lang="de-DE"/>
          </a:p>
        </p:txBody>
      </p:sp>
    </p:spTree>
    <p:extLst>
      <p:ext uri="{BB962C8B-B14F-4D97-AF65-F5344CB8AC3E}">
        <p14:creationId xmlns:p14="http://schemas.microsoft.com/office/powerpoint/2010/main" val="4573613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100</a:t>
            </a:fld>
            <a:endParaRPr lang="de-DE"/>
          </a:p>
        </p:txBody>
      </p:sp>
    </p:spTree>
    <p:extLst>
      <p:ext uri="{BB962C8B-B14F-4D97-AF65-F5344CB8AC3E}">
        <p14:creationId xmlns:p14="http://schemas.microsoft.com/office/powerpoint/2010/main" val="3052767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4</a:t>
            </a:fld>
            <a:endParaRPr lang="de-DE"/>
          </a:p>
        </p:txBody>
      </p:sp>
    </p:spTree>
    <p:extLst>
      <p:ext uri="{BB962C8B-B14F-4D97-AF65-F5344CB8AC3E}">
        <p14:creationId xmlns:p14="http://schemas.microsoft.com/office/powerpoint/2010/main" val="3367231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Nachteile: Unnötiger Code</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106</a:t>
            </a:fld>
            <a:endParaRPr lang="de-DE"/>
          </a:p>
        </p:txBody>
      </p:sp>
    </p:spTree>
    <p:extLst>
      <p:ext uri="{BB962C8B-B14F-4D97-AF65-F5344CB8AC3E}">
        <p14:creationId xmlns:p14="http://schemas.microsoft.com/office/powerpoint/2010/main" val="21261501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None/>
            </a:pPr>
            <a:endParaRPr lang="de-DE" dirty="0" smtClean="0"/>
          </a:p>
          <a:p>
            <a:pPr marL="0" indent="0">
              <a:buNone/>
            </a:pPr>
            <a:r>
              <a:rPr lang="de-DE" dirty="0" smtClean="0"/>
              <a:t>Kriterien für eine funktionierende Vererbung</a:t>
            </a:r>
          </a:p>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107</a:t>
            </a:fld>
            <a:endParaRPr lang="de-DE"/>
          </a:p>
        </p:txBody>
      </p:sp>
    </p:spTree>
    <p:extLst>
      <p:ext uri="{BB962C8B-B14F-4D97-AF65-F5344CB8AC3E}">
        <p14:creationId xmlns:p14="http://schemas.microsoft.com/office/powerpoint/2010/main" val="7674016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Nachteil: </a:t>
            </a:r>
            <a:r>
              <a:rPr lang="de-DE" dirty="0" err="1" smtClean="0"/>
              <a:t>instanceOf</a:t>
            </a:r>
            <a:r>
              <a:rPr lang="de-DE" baseline="0" dirty="0" smtClean="0"/>
              <a:t> geht nicht</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108</a:t>
            </a:fld>
            <a:endParaRPr lang="de-DE"/>
          </a:p>
        </p:txBody>
      </p:sp>
    </p:spTree>
    <p:extLst>
      <p:ext uri="{BB962C8B-B14F-4D97-AF65-F5344CB8AC3E}">
        <p14:creationId xmlns:p14="http://schemas.microsoft.com/office/powerpoint/2010/main" val="29708308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http://</a:t>
            </a:r>
            <a:r>
              <a:rPr lang="de-DE" dirty="0" err="1" smtClean="0"/>
              <a:t>www.sxc.hu</a:t>
            </a:r>
            <a:r>
              <a:rPr lang="de-DE" dirty="0" smtClean="0"/>
              <a:t>/</a:t>
            </a:r>
            <a:r>
              <a:rPr lang="de-DE" dirty="0" err="1" smtClean="0"/>
              <a:t>photo</a:t>
            </a:r>
            <a:r>
              <a:rPr lang="de-DE" dirty="0" smtClean="0"/>
              <a:t>/1101231</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110</a:t>
            </a:fld>
            <a:endParaRPr lang="de-DE"/>
          </a:p>
        </p:txBody>
      </p:sp>
    </p:spTree>
    <p:extLst>
      <p:ext uri="{BB962C8B-B14F-4D97-AF65-F5344CB8AC3E}">
        <p14:creationId xmlns:p14="http://schemas.microsoft.com/office/powerpoint/2010/main" val="28311618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None/>
            </a:pPr>
            <a:endParaRPr lang="de-DE" dirty="0" smtClean="0"/>
          </a:p>
          <a:p>
            <a:pPr marL="0" indent="0">
              <a:buNone/>
            </a:pPr>
            <a:r>
              <a:rPr lang="de-DE" dirty="0" smtClean="0"/>
              <a:t>Kriterien für eine funktionierende Vererbung</a:t>
            </a:r>
          </a:p>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118</a:t>
            </a:fld>
            <a:endParaRPr lang="de-DE"/>
          </a:p>
        </p:txBody>
      </p:sp>
    </p:spTree>
    <p:extLst>
      <p:ext uri="{BB962C8B-B14F-4D97-AF65-F5344CB8AC3E}">
        <p14:creationId xmlns:p14="http://schemas.microsoft.com/office/powerpoint/2010/main" val="7674016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None/>
            </a:pPr>
            <a:endParaRPr lang="de-DE" dirty="0" smtClean="0"/>
          </a:p>
          <a:p>
            <a:pPr marL="0" indent="0">
              <a:buNone/>
            </a:pPr>
            <a:r>
              <a:rPr lang="de-DE" dirty="0" smtClean="0"/>
              <a:t>Kriterien für eine funktionierende Vererbung</a:t>
            </a:r>
          </a:p>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124</a:t>
            </a:fld>
            <a:endParaRPr lang="de-DE"/>
          </a:p>
        </p:txBody>
      </p:sp>
    </p:spTree>
    <p:extLst>
      <p:ext uri="{BB962C8B-B14F-4D97-AF65-F5344CB8AC3E}">
        <p14:creationId xmlns:p14="http://schemas.microsoft.com/office/powerpoint/2010/main" val="7674016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console.log</a:t>
            </a:r>
            <a:r>
              <a:rPr lang="de-DE" dirty="0" smtClean="0"/>
              <a:t>(</a:t>
            </a:r>
            <a:r>
              <a:rPr lang="de-DE" dirty="0" err="1" smtClean="0"/>
              <a:t>new</a:t>
            </a:r>
            <a:r>
              <a:rPr lang="de-DE" dirty="0" smtClean="0"/>
              <a:t> Box() </a:t>
            </a:r>
            <a:r>
              <a:rPr lang="de-DE" dirty="0" err="1" smtClean="0"/>
              <a:t>instanceof</a:t>
            </a:r>
            <a:r>
              <a:rPr lang="de-DE" dirty="0" smtClean="0"/>
              <a:t> </a:t>
            </a:r>
            <a:r>
              <a:rPr lang="de-DE" dirty="0" err="1" smtClean="0"/>
              <a:t>Rectangle</a:t>
            </a:r>
            <a:r>
              <a:rPr lang="de-DE" dirty="0" smtClean="0"/>
              <a:t>);  // true</a:t>
            </a:r>
          </a:p>
          <a:p>
            <a:r>
              <a:rPr lang="de-DE" dirty="0" err="1" smtClean="0"/>
              <a:t>console.log</a:t>
            </a:r>
            <a:r>
              <a:rPr lang="de-DE" dirty="0" smtClean="0"/>
              <a:t>(</a:t>
            </a:r>
            <a:r>
              <a:rPr lang="de-DE" dirty="0" err="1" smtClean="0"/>
              <a:t>new</a:t>
            </a:r>
            <a:r>
              <a:rPr lang="de-DE" dirty="0" smtClean="0"/>
              <a:t> Box() </a:t>
            </a:r>
            <a:r>
              <a:rPr lang="de-DE" dirty="0" err="1" smtClean="0"/>
              <a:t>instanceof</a:t>
            </a:r>
            <a:r>
              <a:rPr lang="de-DE" dirty="0" smtClean="0"/>
              <a:t> Box);  // true</a:t>
            </a:r>
          </a:p>
          <a:p>
            <a:r>
              <a:rPr lang="de-DE" dirty="0" err="1" smtClean="0"/>
              <a:t>console.log</a:t>
            </a:r>
            <a:r>
              <a:rPr lang="de-DE" dirty="0" smtClean="0"/>
              <a:t>(</a:t>
            </a:r>
            <a:r>
              <a:rPr lang="de-DE" dirty="0" err="1" smtClean="0"/>
              <a:t>new</a:t>
            </a:r>
            <a:r>
              <a:rPr lang="de-DE" dirty="0" smtClean="0"/>
              <a:t> Box().</a:t>
            </a:r>
            <a:r>
              <a:rPr lang="de-DE" dirty="0" err="1" smtClean="0"/>
              <a:t>constructor.name</a:t>
            </a:r>
            <a:r>
              <a:rPr lang="de-DE" dirty="0" smtClean="0"/>
              <a:t>);  // </a:t>
            </a:r>
            <a:r>
              <a:rPr lang="de-DE" dirty="0" err="1" smtClean="0"/>
              <a:t>rectange</a:t>
            </a:r>
            <a:endParaRPr lang="de-DE" dirty="0" smtClean="0"/>
          </a:p>
          <a:p>
            <a:endParaRPr lang="de-DE" dirty="0" smtClean="0"/>
          </a:p>
        </p:txBody>
      </p:sp>
      <p:sp>
        <p:nvSpPr>
          <p:cNvPr id="4" name="Foliennummernplatzhalter 3"/>
          <p:cNvSpPr>
            <a:spLocks noGrp="1"/>
          </p:cNvSpPr>
          <p:nvPr>
            <p:ph type="sldNum" sz="quarter" idx="10"/>
          </p:nvPr>
        </p:nvSpPr>
        <p:spPr/>
        <p:txBody>
          <a:bodyPr/>
          <a:lstStyle/>
          <a:p>
            <a:fld id="{96B3538B-D81F-476E-A31A-F9ABC7F48F1A}" type="slidenum">
              <a:rPr lang="de-DE" smtClean="0"/>
              <a:pPr/>
              <a:t>125</a:t>
            </a:fld>
            <a:endParaRPr lang="de-DE"/>
          </a:p>
        </p:txBody>
      </p:sp>
    </p:spTree>
    <p:extLst>
      <p:ext uri="{BB962C8B-B14F-4D97-AF65-F5344CB8AC3E}">
        <p14:creationId xmlns:p14="http://schemas.microsoft.com/office/powerpoint/2010/main" val="36387935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console.log</a:t>
            </a:r>
            <a:r>
              <a:rPr lang="de-DE" dirty="0" smtClean="0"/>
              <a:t>(</a:t>
            </a:r>
            <a:r>
              <a:rPr lang="de-DE" dirty="0" err="1" smtClean="0"/>
              <a:t>myBox</a:t>
            </a:r>
            <a:r>
              <a:rPr lang="de-DE" dirty="0" smtClean="0"/>
              <a:t> </a:t>
            </a:r>
            <a:r>
              <a:rPr lang="de-DE" dirty="0" err="1" smtClean="0"/>
              <a:t>instanceof</a:t>
            </a:r>
            <a:r>
              <a:rPr lang="de-DE" dirty="0" smtClean="0"/>
              <a:t> </a:t>
            </a:r>
            <a:r>
              <a:rPr lang="de-DE" dirty="0" err="1" smtClean="0"/>
              <a:t>Rectangle</a:t>
            </a:r>
            <a:r>
              <a:rPr lang="de-DE" dirty="0" smtClean="0"/>
              <a:t>);  // true</a:t>
            </a:r>
          </a:p>
          <a:p>
            <a:r>
              <a:rPr lang="de-DE" dirty="0" err="1" smtClean="0"/>
              <a:t>console.log</a:t>
            </a:r>
            <a:r>
              <a:rPr lang="de-DE" dirty="0" smtClean="0"/>
              <a:t>(</a:t>
            </a:r>
            <a:r>
              <a:rPr lang="de-DE" dirty="0" err="1" smtClean="0"/>
              <a:t>myBox</a:t>
            </a:r>
            <a:r>
              <a:rPr lang="de-DE" dirty="0" smtClean="0"/>
              <a:t> </a:t>
            </a:r>
            <a:r>
              <a:rPr lang="de-DE" dirty="0" err="1" smtClean="0"/>
              <a:t>instanceof</a:t>
            </a:r>
            <a:r>
              <a:rPr lang="de-DE" dirty="0" smtClean="0"/>
              <a:t> Box); // true</a:t>
            </a:r>
          </a:p>
          <a:p>
            <a:r>
              <a:rPr lang="de-DE" dirty="0" err="1" smtClean="0"/>
              <a:t>console.log</a:t>
            </a:r>
            <a:r>
              <a:rPr lang="de-DE" dirty="0" smtClean="0"/>
              <a:t>(</a:t>
            </a:r>
            <a:r>
              <a:rPr lang="de-DE" dirty="0" err="1" smtClean="0"/>
              <a:t>myBox.constructor.name</a:t>
            </a:r>
            <a:r>
              <a:rPr lang="de-DE" dirty="0" smtClean="0"/>
              <a:t>); // </a:t>
            </a:r>
            <a:r>
              <a:rPr lang="de-DE" dirty="0" err="1" smtClean="0"/>
              <a:t>rectangle</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126</a:t>
            </a:fld>
            <a:endParaRPr lang="de-DE"/>
          </a:p>
        </p:txBody>
      </p:sp>
    </p:spTree>
    <p:extLst>
      <p:ext uri="{BB962C8B-B14F-4D97-AF65-F5344CB8AC3E}">
        <p14:creationId xmlns:p14="http://schemas.microsoft.com/office/powerpoint/2010/main" val="21948808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Der erste Teil des Vortrags richtet sich an Enterprise-</a:t>
            </a:r>
            <a:r>
              <a:rPr lang="de-DE" dirty="0" err="1" smtClean="0"/>
              <a:t>Enwickler</a:t>
            </a:r>
            <a:r>
              <a:rPr lang="de-DE" dirty="0" smtClean="0"/>
              <a:t> (meist mit einem Java-EE-Hintergrund), die sich für JavaScript interessieren, sich schnell darin einarbeiten wollen und Tipps suchen, dieses Ziel zu erreichen. Dabei werden einige Grundlagen der Sprache vorgestellt. Dieser Teil des Vortrags soll eher Lust auf Mehr machen als fundamentales Wissen in aller Tiefe zu vermitteln .Enterprise-Entwicklung ist in der Regel Teamarbeit. Eine große Codebasis </a:t>
            </a:r>
            <a:r>
              <a:rPr lang="de-DE" dirty="0" err="1" smtClean="0"/>
              <a:t>mus</a:t>
            </a:r>
            <a:r>
              <a:rPr lang="de-DE" dirty="0" smtClean="0"/>
              <a:t> </a:t>
            </a:r>
            <a:r>
              <a:rPr lang="de-DE" dirty="0" err="1" smtClean="0"/>
              <a:t>wartbar</a:t>
            </a:r>
            <a:r>
              <a:rPr lang="de-DE" dirty="0" smtClean="0"/>
              <a:t> bleiben. Im zweiten Teil des Vortrags werden Techniken und Tools vorgestellt, die dabei helfen können, eine geeignete Codequalität zu erreichen und zu wahren</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128</a:t>
            </a:fld>
            <a:endParaRPr lang="de-DE"/>
          </a:p>
        </p:txBody>
      </p:sp>
    </p:spTree>
    <p:extLst>
      <p:ext uri="{BB962C8B-B14F-4D97-AF65-F5344CB8AC3E}">
        <p14:creationId xmlns:p14="http://schemas.microsoft.com/office/powerpoint/2010/main" val="39969112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Konstruke</a:t>
            </a:r>
            <a:r>
              <a:rPr lang="de-DE" dirty="0" smtClean="0"/>
              <a:t> auf den folgenden</a:t>
            </a:r>
            <a:r>
              <a:rPr lang="de-DE" baseline="0" dirty="0" smtClean="0"/>
              <a:t> Folien</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7</a:t>
            </a:fld>
            <a:endParaRPr lang="de-DE"/>
          </a:p>
        </p:txBody>
      </p:sp>
    </p:spTree>
    <p:extLst>
      <p:ext uri="{BB962C8B-B14F-4D97-AF65-F5344CB8AC3E}">
        <p14:creationId xmlns:p14="http://schemas.microsoft.com/office/powerpoint/2010/main" val="3304315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e.g. </a:t>
            </a:r>
            <a:r>
              <a:rPr lang="de-DE" dirty="0" err="1" smtClean="0"/>
              <a:t>Lexical</a:t>
            </a:r>
            <a:r>
              <a:rPr lang="de-DE" dirty="0" smtClean="0"/>
              <a:t> </a:t>
            </a:r>
            <a:r>
              <a:rPr lang="de-DE" dirty="0" err="1" smtClean="0"/>
              <a:t>scoping</a:t>
            </a:r>
            <a:r>
              <a:rPr lang="de-DE" dirty="0" smtClean="0"/>
              <a:t>,</a:t>
            </a:r>
            <a:r>
              <a:rPr lang="de-DE" baseline="0" dirty="0" smtClean="0"/>
              <a:t> Lambda, </a:t>
            </a:r>
            <a:r>
              <a:rPr lang="de-DE" baseline="0" dirty="0" err="1" smtClean="0"/>
              <a:t>Callbacks</a:t>
            </a:r>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de-DE" baseline="0" dirty="0" smtClean="0"/>
          </a:p>
          <a:p>
            <a:pPr marL="0" indent="0">
              <a:buNone/>
            </a:pPr>
            <a:r>
              <a:rPr lang="de-DE" dirty="0" smtClean="0">
                <a:solidFill>
                  <a:srgbClr val="FFFFFF"/>
                </a:solidFill>
              </a:rPr>
              <a:t>Das Grundprinzip von </a:t>
            </a:r>
            <a:r>
              <a:rPr lang="de-DE" dirty="0" err="1" smtClean="0">
                <a:solidFill>
                  <a:srgbClr val="FFFFFF"/>
                </a:solidFill>
              </a:rPr>
              <a:t>Scheme</a:t>
            </a:r>
            <a:r>
              <a:rPr lang="de-DE" dirty="0" smtClean="0">
                <a:solidFill>
                  <a:srgbClr val="FFFFFF"/>
                </a:solidFill>
              </a:rPr>
              <a:t> ist es, eine Sprache nicht dadurch mächtig werden zu lassen, indem man immer mehr Features hinzufügt, sondern indem man Einschränkungen entfernt. </a:t>
            </a:r>
          </a:p>
          <a:p>
            <a:pPr marL="0" indent="0">
              <a:buNone/>
            </a:pPr>
            <a:r>
              <a:rPr lang="de-DE" dirty="0" smtClean="0">
                <a:solidFill>
                  <a:srgbClr val="FFFFFF"/>
                </a:solidFill>
              </a:rPr>
              <a:t>Es gab </a:t>
            </a:r>
            <a:r>
              <a:rPr lang="de-DE" dirty="0" err="1" smtClean="0">
                <a:solidFill>
                  <a:srgbClr val="FFFFFF"/>
                </a:solidFill>
              </a:rPr>
              <a:t>Scheme</a:t>
            </a:r>
            <a:r>
              <a:rPr lang="de-DE" dirty="0" smtClean="0">
                <a:solidFill>
                  <a:srgbClr val="FFFFFF"/>
                </a:solidFill>
              </a:rPr>
              <a:t>-Implementierungen von JavaScript.</a:t>
            </a:r>
          </a:p>
        </p:txBody>
      </p:sp>
      <p:sp>
        <p:nvSpPr>
          <p:cNvPr id="4" name="Foliennummernplatzhalter 3"/>
          <p:cNvSpPr>
            <a:spLocks noGrp="1"/>
          </p:cNvSpPr>
          <p:nvPr>
            <p:ph type="sldNum" sz="quarter" idx="10"/>
          </p:nvPr>
        </p:nvSpPr>
        <p:spPr/>
        <p:txBody>
          <a:bodyPr/>
          <a:lstStyle/>
          <a:p>
            <a:fld id="{96B3538B-D81F-476E-A31A-F9ABC7F48F1A}" type="slidenum">
              <a:rPr lang="de-DE" smtClean="0"/>
              <a:pPr/>
              <a:t>11</a:t>
            </a:fld>
            <a:endParaRPr lang="de-DE"/>
          </a:p>
        </p:txBody>
      </p:sp>
    </p:spTree>
    <p:extLst>
      <p:ext uri="{BB962C8B-B14F-4D97-AF65-F5344CB8AC3E}">
        <p14:creationId xmlns:p14="http://schemas.microsoft.com/office/powerpoint/2010/main" val="1810275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4 Jahre später (1996 – 2000)</a:t>
            </a:r>
          </a:p>
          <a:p>
            <a:r>
              <a:rPr lang="de-DE" dirty="0" smtClean="0"/>
              <a:t>10 Jahre „ruhe“</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13</a:t>
            </a:fld>
            <a:endParaRPr lang="de-DE"/>
          </a:p>
        </p:txBody>
      </p:sp>
    </p:spTree>
    <p:extLst>
      <p:ext uri="{BB962C8B-B14F-4D97-AF65-F5344CB8AC3E}">
        <p14:creationId xmlns:p14="http://schemas.microsoft.com/office/powerpoint/2010/main" val="336723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Nur in einer statisch typisierten Sprache lässt sich zuverlässiger Code schreiben.</a:t>
            </a:r>
          </a:p>
          <a:p>
            <a:r>
              <a:rPr lang="de-DE" dirty="0" smtClean="0"/>
              <a:t>JS kennt keine </a:t>
            </a:r>
            <a:r>
              <a:rPr lang="de-DE" dirty="0" smtClean="0"/>
              <a:t>Typisierung</a:t>
            </a:r>
          </a:p>
          <a:p>
            <a:pPr>
              <a:buFont typeface="Arial"/>
              <a:buChar char="•"/>
            </a:pPr>
            <a:r>
              <a:rPr lang="de-DE" dirty="0" smtClean="0"/>
              <a:t>Zeige alle Typen in der Shell: </a:t>
            </a:r>
          </a:p>
          <a:p>
            <a:pPr>
              <a:buFont typeface="Arial"/>
              <a:buChar char="•"/>
            </a:pPr>
            <a:r>
              <a:rPr lang="de-DE" dirty="0" smtClean="0"/>
              <a:t>Zahlen (</a:t>
            </a:r>
            <a:r>
              <a:rPr lang="de-DE" dirty="0" err="1" smtClean="0"/>
              <a:t>number</a:t>
            </a:r>
            <a:r>
              <a:rPr lang="de-DE" dirty="0" smtClean="0"/>
              <a:t>)</a:t>
            </a:r>
          </a:p>
          <a:p>
            <a:pPr>
              <a:buFont typeface="Arial"/>
              <a:buChar char="•"/>
            </a:pPr>
            <a:r>
              <a:rPr lang="de-DE" dirty="0" smtClean="0"/>
              <a:t>Strings (</a:t>
            </a:r>
            <a:r>
              <a:rPr lang="de-DE" dirty="0" err="1" smtClean="0"/>
              <a:t>string</a:t>
            </a:r>
            <a:r>
              <a:rPr lang="de-DE" dirty="0" smtClean="0"/>
              <a:t>)</a:t>
            </a:r>
          </a:p>
          <a:p>
            <a:pPr>
              <a:buFont typeface="Arial"/>
              <a:buChar char="•"/>
            </a:pPr>
            <a:r>
              <a:rPr lang="de-DE" dirty="0" smtClean="0"/>
              <a:t>Boolean (</a:t>
            </a:r>
            <a:r>
              <a:rPr lang="de-DE" dirty="0" err="1" smtClean="0"/>
              <a:t>boolean</a:t>
            </a:r>
            <a:r>
              <a:rPr lang="de-DE" dirty="0" smtClean="0"/>
              <a:t>)</a:t>
            </a:r>
          </a:p>
          <a:p>
            <a:pPr>
              <a:buFont typeface="Arial"/>
              <a:buChar char="•"/>
            </a:pPr>
            <a:r>
              <a:rPr lang="de-DE" dirty="0" smtClean="0"/>
              <a:t>null </a:t>
            </a:r>
          </a:p>
          <a:p>
            <a:pPr>
              <a:buFont typeface="Arial"/>
              <a:buChar char="•"/>
            </a:pPr>
            <a:r>
              <a:rPr lang="de-DE" dirty="0" smtClean="0"/>
              <a:t>undefined </a:t>
            </a:r>
          </a:p>
          <a:p>
            <a:endParaRPr lang="de-DE" dirty="0" smtClean="0"/>
          </a:p>
          <a:p>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14</a:t>
            </a:fld>
            <a:endParaRPr lang="de-DE"/>
          </a:p>
        </p:txBody>
      </p:sp>
    </p:spTree>
    <p:extLst>
      <p:ext uri="{BB962C8B-B14F-4D97-AF65-F5344CB8AC3E}">
        <p14:creationId xmlns:p14="http://schemas.microsoft.com/office/powerpoint/2010/main" val="3117760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null ist ein Objekt=?!</a:t>
            </a:r>
          </a:p>
          <a:p>
            <a:endParaRPr lang="de-DE" dirty="0" smtClean="0"/>
          </a:p>
        </p:txBody>
      </p:sp>
      <p:sp>
        <p:nvSpPr>
          <p:cNvPr id="4" name="Foliennummernplatzhalter 3"/>
          <p:cNvSpPr>
            <a:spLocks noGrp="1"/>
          </p:cNvSpPr>
          <p:nvPr>
            <p:ph type="sldNum" sz="quarter" idx="10"/>
          </p:nvPr>
        </p:nvSpPr>
        <p:spPr/>
        <p:txBody>
          <a:bodyPr/>
          <a:lstStyle/>
          <a:p>
            <a:fld id="{96B3538B-D81F-476E-A31A-F9ABC7F48F1A}" type="slidenum">
              <a:rPr lang="de-DE" smtClean="0"/>
              <a:pPr/>
              <a:t>15</a:t>
            </a:fld>
            <a:endParaRPr lang="de-DE"/>
          </a:p>
        </p:txBody>
      </p:sp>
    </p:spTree>
    <p:extLst>
      <p:ext uri="{BB962C8B-B14F-4D97-AF65-F5344CB8AC3E}">
        <p14:creationId xmlns:p14="http://schemas.microsoft.com/office/powerpoint/2010/main" val="1706859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Trick mit a=3</a:t>
            </a:r>
            <a:r>
              <a:rPr lang="de-DE" baseline="0" dirty="0" smtClean="0"/>
              <a:t> und b = 33 (b*1 + a) zeigen.</a:t>
            </a:r>
            <a:endParaRPr lang="de-DE" dirty="0"/>
          </a:p>
        </p:txBody>
      </p:sp>
      <p:sp>
        <p:nvSpPr>
          <p:cNvPr id="4" name="Foliennummernplatzhalter 3"/>
          <p:cNvSpPr>
            <a:spLocks noGrp="1"/>
          </p:cNvSpPr>
          <p:nvPr>
            <p:ph type="sldNum" sz="quarter" idx="10"/>
          </p:nvPr>
        </p:nvSpPr>
        <p:spPr/>
        <p:txBody>
          <a:bodyPr/>
          <a:lstStyle/>
          <a:p>
            <a:fld id="{96B3538B-D81F-476E-A31A-F9ABC7F48F1A}" type="slidenum">
              <a:rPr lang="de-DE" smtClean="0"/>
              <a:pPr/>
              <a:t>18</a:t>
            </a:fld>
            <a:endParaRPr lang="de-DE"/>
          </a:p>
        </p:txBody>
      </p:sp>
    </p:spTree>
    <p:extLst>
      <p:ext uri="{BB962C8B-B14F-4D97-AF65-F5344CB8AC3E}">
        <p14:creationId xmlns:p14="http://schemas.microsoft.com/office/powerpoint/2010/main" val="1694985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a:p>
            <a:r>
              <a:rPr lang="de-DE" dirty="0"/>
              <a:t>----- Besprechungsnotizen (27.04.12 17:41) -----</a:t>
            </a:r>
          </a:p>
          <a:p>
            <a:r>
              <a:rPr lang="de-DE" dirty="0"/>
              <a:t>===</a:t>
            </a:r>
          </a:p>
        </p:txBody>
      </p:sp>
      <p:sp>
        <p:nvSpPr>
          <p:cNvPr id="4" name="Foliennummernplatzhalter 3"/>
          <p:cNvSpPr>
            <a:spLocks noGrp="1"/>
          </p:cNvSpPr>
          <p:nvPr>
            <p:ph type="sldNum" sz="quarter" idx="10"/>
          </p:nvPr>
        </p:nvSpPr>
        <p:spPr/>
        <p:txBody>
          <a:bodyPr/>
          <a:lstStyle/>
          <a:p>
            <a:fld id="{96B3538B-D81F-476E-A31A-F9ABC7F48F1A}" type="slidenum">
              <a:rPr lang="de-DE" smtClean="0"/>
              <a:pPr/>
              <a:t>19</a:t>
            </a:fld>
            <a:endParaRPr lang="de-DE"/>
          </a:p>
        </p:txBody>
      </p:sp>
    </p:spTree>
    <p:extLst>
      <p:ext uri="{BB962C8B-B14F-4D97-AF65-F5344CB8AC3E}">
        <p14:creationId xmlns:p14="http://schemas.microsoft.com/office/powerpoint/2010/main" val="32713083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3" name="Untertitel 2"/>
          <p:cNvSpPr>
            <a:spLocks noGrp="1"/>
          </p:cNvSpPr>
          <p:nvPr>
            <p:ph type="subTitle" idx="1"/>
          </p:nvPr>
        </p:nvSpPr>
        <p:spPr>
          <a:xfrm>
            <a:off x="1187624" y="3625021"/>
            <a:ext cx="7527780" cy="884099"/>
          </a:xfrm>
        </p:spPr>
        <p:txBody>
          <a:bodyPr lIns="0" tIns="0" rIns="0" bIns="0">
            <a:noAutofit/>
          </a:bodyPr>
          <a:lstStyle>
            <a:lvl1pPr marL="0" indent="0" algn="r">
              <a:spcBef>
                <a:spcPts val="0"/>
              </a:spcBef>
              <a:buNone/>
              <a:defRPr sz="1800">
                <a:solidFill>
                  <a:schemeClr val="bg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Master-Untertitelformat bearbeiten</a:t>
            </a:r>
            <a:endParaRPr lang="de-DE" dirty="0" smtClean="0"/>
          </a:p>
        </p:txBody>
      </p:sp>
      <p:sp>
        <p:nvSpPr>
          <p:cNvPr id="7" name="Titel 6"/>
          <p:cNvSpPr>
            <a:spLocks noGrp="1"/>
          </p:cNvSpPr>
          <p:nvPr>
            <p:ph type="title"/>
          </p:nvPr>
        </p:nvSpPr>
        <p:spPr>
          <a:xfrm>
            <a:off x="1214414" y="2703529"/>
            <a:ext cx="7500990" cy="868347"/>
          </a:xfrm>
        </p:spPr>
        <p:txBody>
          <a:bodyPr anchor="b" anchorCtr="0"/>
          <a:lstStyle>
            <a:lvl1pPr algn="r">
              <a:defRPr>
                <a:solidFill>
                  <a:schemeClr val="accent3">
                    <a:lumMod val="75000"/>
                  </a:schemeClr>
                </a:solidFill>
              </a:defRPr>
            </a:lvl1pPr>
          </a:lstStyle>
          <a:p>
            <a:r>
              <a:rPr lang="de-DE" smtClean="0"/>
              <a:t>Mastertitelformat bearbeiten</a:t>
            </a:r>
            <a:endParaRPr lang="de-DE" dirty="0"/>
          </a:p>
        </p:txBody>
      </p:sp>
      <p:pic>
        <p:nvPicPr>
          <p:cNvPr id="15" name="Grafik 14" descr="Gras.png"/>
          <p:cNvPicPr>
            <a:picLocks noChangeAspect="1"/>
          </p:cNvPicPr>
          <p:nvPr userDrawn="1"/>
        </p:nvPicPr>
        <p:blipFill>
          <a:blip r:embed="rId2" cstate="print"/>
          <a:stretch>
            <a:fillRect/>
          </a:stretch>
        </p:blipFill>
        <p:spPr>
          <a:xfrm>
            <a:off x="0" y="5623560"/>
            <a:ext cx="9144000" cy="1234440"/>
          </a:xfrm>
          <a:prstGeom prst="rect">
            <a:avLst/>
          </a:prstGeom>
        </p:spPr>
      </p:pic>
      <p:pic>
        <p:nvPicPr>
          <p:cNvPr id="9" name="Bild 8" descr="holisticon-logo-standard-no-group.emf"/>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74632" y="247898"/>
            <a:ext cx="4153352" cy="58881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3" name="Textplatzhalter 7"/>
          <p:cNvSpPr>
            <a:spLocks noGrp="1"/>
          </p:cNvSpPr>
          <p:nvPr>
            <p:ph type="body" sz="quarter" idx="11"/>
          </p:nvPr>
        </p:nvSpPr>
        <p:spPr>
          <a:xfrm>
            <a:off x="252413" y="1555750"/>
            <a:ext cx="8496051" cy="4537546"/>
          </a:xfrm>
        </p:spPr>
        <p:txBody>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dirty="0"/>
          </a:p>
        </p:txBody>
      </p:sp>
    </p:spTree>
    <p:extLst>
      <p:ext uri="{BB962C8B-B14F-4D97-AF65-F5344CB8AC3E}">
        <p14:creationId xmlns:p14="http://schemas.microsoft.com/office/powerpoint/2010/main" val="3869500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ld (Vollfläche)">
    <p:spTree>
      <p:nvGrpSpPr>
        <p:cNvPr id="1" name=""/>
        <p:cNvGrpSpPr/>
        <p:nvPr/>
      </p:nvGrpSpPr>
      <p:grpSpPr>
        <a:xfrm>
          <a:off x="0" y="0"/>
          <a:ext cx="0" cy="0"/>
          <a:chOff x="0" y="0"/>
          <a:chExt cx="0" cy="0"/>
        </a:xfrm>
      </p:grpSpPr>
      <p:sp>
        <p:nvSpPr>
          <p:cNvPr id="4" name="Bildplatzhalter 3"/>
          <p:cNvSpPr>
            <a:spLocks noGrp="1"/>
          </p:cNvSpPr>
          <p:nvPr>
            <p:ph type="pic" sz="quarter" idx="10"/>
          </p:nvPr>
        </p:nvSpPr>
        <p:spPr>
          <a:xfrm>
            <a:off x="1" y="0"/>
            <a:ext cx="9144000" cy="6858000"/>
          </a:xfrm>
        </p:spPr>
        <p:txBody>
          <a:bodyPr/>
          <a:lstStyle>
            <a:lvl1pPr marL="0" indent="0">
              <a:buNone/>
              <a:defRPr/>
            </a:lvl1pPr>
          </a:lstStyle>
          <a:p>
            <a:r>
              <a:rPr lang="de-DE" smtClean="0"/>
              <a:t>Bild auf Platzhalter ziehen oder durch Klicken auf Symbol hinzufügen</a:t>
            </a:r>
            <a:endParaRPr lang="de-DE" dirty="0"/>
          </a:p>
        </p:txBody>
      </p:sp>
      <p:sp>
        <p:nvSpPr>
          <p:cNvPr id="2" name="Titel 1"/>
          <p:cNvSpPr>
            <a:spLocks noGrp="1"/>
          </p:cNvSpPr>
          <p:nvPr>
            <p:ph type="title"/>
          </p:nvPr>
        </p:nvSpPr>
        <p:spPr/>
        <p:txBody>
          <a:bodyPr/>
          <a:lstStyle/>
          <a:p>
            <a:r>
              <a:rPr lang="de-DE" smtClean="0"/>
              <a:t>Mastertitelformat bearbeiten</a:t>
            </a:r>
            <a:endParaRPr lang="de-DE"/>
          </a:p>
        </p:txBody>
      </p:sp>
    </p:spTree>
    <p:extLst>
      <p:ext uri="{BB962C8B-B14F-4D97-AF65-F5344CB8AC3E}">
        <p14:creationId xmlns:p14="http://schemas.microsoft.com/office/powerpoint/2010/main" val="33062200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ild (Anschnit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4" name="Bildplatzhalter 3"/>
          <p:cNvSpPr>
            <a:spLocks noGrp="1"/>
          </p:cNvSpPr>
          <p:nvPr>
            <p:ph type="pic" sz="quarter" idx="10"/>
          </p:nvPr>
        </p:nvSpPr>
        <p:spPr>
          <a:xfrm>
            <a:off x="0" y="1124744"/>
            <a:ext cx="9144000" cy="4824536"/>
          </a:xfrm>
        </p:spPr>
        <p:txBody>
          <a:bodyPr/>
          <a:lstStyle>
            <a:lvl1pPr marL="0" indent="0">
              <a:buNone/>
              <a:defRPr/>
            </a:lvl1pPr>
          </a:lstStyle>
          <a:p>
            <a:r>
              <a:rPr lang="de-DE" smtClean="0"/>
              <a:t>Bild auf Platzhalter ziehen oder durch Klicken auf Symbol hinzufügen</a:t>
            </a:r>
            <a:endParaRPr lang="de-DE" dirty="0"/>
          </a:p>
        </p:txBody>
      </p:sp>
    </p:spTree>
    <p:extLst>
      <p:ext uri="{BB962C8B-B14F-4D97-AF65-F5344CB8AC3E}">
        <p14:creationId xmlns:p14="http://schemas.microsoft.com/office/powerpoint/2010/main" val="4031935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blanko">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Tree>
    <p:extLst>
      <p:ext uri="{BB962C8B-B14F-4D97-AF65-F5344CB8AC3E}">
        <p14:creationId xmlns:p14="http://schemas.microsoft.com/office/powerpoint/2010/main" val="813686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Inhalt">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lvl1pPr marL="468000" indent="-468000">
              <a:spcBef>
                <a:spcPts val="1200"/>
              </a:spcBef>
              <a:defRPr/>
            </a:lvl1pPr>
            <a:lvl2pPr marL="720000" indent="-216000">
              <a:spcBef>
                <a:spcPts val="600"/>
              </a:spcBef>
              <a:buSzPct val="100000"/>
              <a:buFont typeface="Wingdings" pitchFamily="2" charset="2"/>
              <a:buChar char="§"/>
              <a:defRPr/>
            </a:lvl2pPr>
            <a:lvl3pPr marL="1152000" indent="-216000">
              <a:buSzPct val="100000"/>
              <a:buFont typeface="Symbol" pitchFamily="18" charset="2"/>
              <a:buChar char="-"/>
              <a:defRPr/>
            </a:lvl3pPr>
            <a:lvl4pPr marL="1584000" indent="-216000">
              <a:buSzPct val="100000"/>
              <a:buFont typeface="Arial" pitchFamily="34" charset="0"/>
              <a:buChar char="•"/>
              <a:defRPr/>
            </a:lvl4pPr>
            <a:lvl5pPr marL="2052000" indent="-216000">
              <a:buSzPct val="100000"/>
              <a:buFont typeface="Symbol" pitchFamily="18" charset="2"/>
              <a:buChar char="-"/>
              <a:defRPr/>
            </a:lvl5pPr>
          </a:lstStyle>
          <a:p>
            <a:pPr lvl="0"/>
            <a:r>
              <a:rPr lang="de-DE" dirty="0" smtClean="0"/>
              <a:t>Textmasterformate durch Klicken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13" name="Titel 12"/>
          <p:cNvSpPr>
            <a:spLocks noGrp="1"/>
          </p:cNvSpPr>
          <p:nvPr>
            <p:ph type="title"/>
          </p:nvPr>
        </p:nvSpPr>
        <p:spPr/>
        <p:txBody>
          <a:bodyPr/>
          <a:lstStyle/>
          <a:p>
            <a:r>
              <a:rPr lang="de-DE" dirty="0" smtClean="0"/>
              <a:t>Titelmasterformat durch Klicken bearbeiten</a:t>
            </a:r>
            <a:endParaRPr lang="de-DE" dirty="0"/>
          </a:p>
        </p:txBody>
      </p:sp>
    </p:spTree>
    <p:extLst>
      <p:ext uri="{BB962C8B-B14F-4D97-AF65-F5344CB8AC3E}">
        <p14:creationId xmlns:p14="http://schemas.microsoft.com/office/powerpoint/2010/main" val="3053032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Tree>
    <p:extLst>
      <p:ext uri="{BB962C8B-B14F-4D97-AF65-F5344CB8AC3E}">
        <p14:creationId xmlns:p14="http://schemas.microsoft.com/office/powerpoint/2010/main" val="1288172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06817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Inhalt">
    <p:bg>
      <p:bgPr>
        <a:solidFill>
          <a:srgbClr val="1952A0"/>
        </a:solidFill>
        <a:effectLst/>
      </p:bgPr>
    </p:b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p:txBody>
          <a:bodyPr>
            <a:normAutofit/>
          </a:bodyPr>
          <a:lstStyle>
            <a:lvl1pPr marL="0" indent="0">
              <a:spcBef>
                <a:spcPts val="1200"/>
              </a:spcBef>
              <a:buFontTx/>
              <a:buNone/>
              <a:tabLst>
                <a:tab pos="177800" algn="l"/>
                <a:tab pos="361950" algn="l"/>
                <a:tab pos="539750" algn="l"/>
                <a:tab pos="717550" algn="l"/>
              </a:tabLst>
              <a:defRPr sz="1600">
                <a:solidFill>
                  <a:schemeClr val="bg1"/>
                </a:solidFill>
                <a:latin typeface="Consolas"/>
                <a:cs typeface="Consolas"/>
              </a:defRPr>
            </a:lvl1pPr>
            <a:lvl2pPr marL="180000" indent="0">
              <a:spcBef>
                <a:spcPts val="600"/>
              </a:spcBef>
              <a:buSzPct val="100000"/>
              <a:buFontTx/>
              <a:buNone/>
              <a:tabLst>
                <a:tab pos="539750" algn="l"/>
              </a:tabLst>
              <a:defRPr sz="1600">
                <a:solidFill>
                  <a:schemeClr val="bg1"/>
                </a:solidFill>
                <a:latin typeface="Consolas"/>
                <a:cs typeface="Consolas"/>
              </a:defRPr>
            </a:lvl2pPr>
            <a:lvl3pPr marL="358775" indent="0">
              <a:buSzPct val="100000"/>
              <a:buFontTx/>
              <a:buNone/>
              <a:defRPr sz="1600">
                <a:solidFill>
                  <a:schemeClr val="bg1"/>
                </a:solidFill>
                <a:latin typeface="Consolas"/>
                <a:cs typeface="Consolas"/>
              </a:defRPr>
            </a:lvl3pPr>
            <a:lvl4pPr marL="540000" indent="0">
              <a:buSzPct val="100000"/>
              <a:buFontTx/>
              <a:buNone/>
              <a:defRPr sz="1600">
                <a:solidFill>
                  <a:schemeClr val="bg1"/>
                </a:solidFill>
                <a:latin typeface="Consolas"/>
                <a:cs typeface="Consolas"/>
              </a:defRPr>
            </a:lvl4pPr>
            <a:lvl5pPr marL="720000" indent="0">
              <a:buSzPct val="100000"/>
              <a:buFontTx/>
              <a:buNone/>
              <a:defRPr sz="1600">
                <a:solidFill>
                  <a:schemeClr val="bg1"/>
                </a:solidFill>
                <a:latin typeface="Consolas"/>
                <a:cs typeface="Consolas"/>
              </a:defRPr>
            </a:lvl5pPr>
          </a:lstStyle>
          <a:p>
            <a:pPr lvl="0"/>
            <a:r>
              <a:rPr lang="de-DE" dirty="0" smtClean="0"/>
              <a:t>Textmasterformate durch Klicken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a:p>
            <a:pPr lvl="0"/>
            <a:r>
              <a:rPr lang="de-DE" dirty="0" smtClean="0"/>
              <a:t>	1</a:t>
            </a:r>
          </a:p>
          <a:p>
            <a:pPr lvl="0"/>
            <a:r>
              <a:rPr lang="de-DE" dirty="0" smtClean="0"/>
              <a:t>		2</a:t>
            </a:r>
          </a:p>
          <a:p>
            <a:pPr lvl="0"/>
            <a:r>
              <a:rPr lang="de-DE" dirty="0" smtClean="0"/>
              <a:t>			3</a:t>
            </a:r>
          </a:p>
          <a:p>
            <a:pPr lvl="0"/>
            <a:r>
              <a:rPr lang="de-DE" dirty="0" smtClean="0"/>
              <a:t>				4</a:t>
            </a:r>
          </a:p>
          <a:p>
            <a:pPr lvl="0"/>
            <a:r>
              <a:rPr lang="de-DE" dirty="0" smtClean="0"/>
              <a:t>					5</a:t>
            </a:r>
            <a:endParaRPr lang="de-DE" dirty="0"/>
          </a:p>
        </p:txBody>
      </p:sp>
      <p:sp>
        <p:nvSpPr>
          <p:cNvPr id="13" name="Titel 12"/>
          <p:cNvSpPr>
            <a:spLocks noGrp="1"/>
          </p:cNvSpPr>
          <p:nvPr>
            <p:ph type="title"/>
          </p:nvPr>
        </p:nvSpPr>
        <p:spPr/>
        <p:txBody>
          <a:bodyPr/>
          <a:lstStyle>
            <a:lvl1pPr>
              <a:defRPr>
                <a:solidFill>
                  <a:srgbClr val="FFFFFF"/>
                </a:solidFill>
              </a:defRPr>
            </a:lvl1pPr>
          </a:lstStyle>
          <a:p>
            <a:r>
              <a:rPr lang="de-DE" dirty="0" smtClean="0"/>
              <a:t>Titelmasterformat durch Klicken bearbeiten</a:t>
            </a:r>
            <a:endParaRPr lang="de-DE" dirty="0"/>
          </a:p>
        </p:txBody>
      </p:sp>
    </p:spTree>
    <p:extLst>
      <p:ext uri="{BB962C8B-B14F-4D97-AF65-F5344CB8AC3E}">
        <p14:creationId xmlns:p14="http://schemas.microsoft.com/office/powerpoint/2010/main" val="12672306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1"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252415" y="151200"/>
            <a:ext cx="8496299" cy="991784"/>
          </a:xfrm>
          <a:prstGeom prst="rect">
            <a:avLst/>
          </a:prstGeom>
        </p:spPr>
        <p:txBody>
          <a:bodyPr vert="horz" lIns="0" tIns="0" rIns="0" bIns="0" rtlCol="0" anchor="t" anchorCtr="0">
            <a:noAutofit/>
          </a:bodyPr>
          <a:lstStyle/>
          <a:p>
            <a:r>
              <a:rPr lang="de-DE" dirty="0" smtClean="0"/>
              <a:t>Titelmasterformat durch Klicken bearbeiten</a:t>
            </a:r>
            <a:endParaRPr lang="de-DE" dirty="0"/>
          </a:p>
        </p:txBody>
      </p:sp>
      <p:sp>
        <p:nvSpPr>
          <p:cNvPr id="3" name="Textplatzhalter 2"/>
          <p:cNvSpPr>
            <a:spLocks noGrp="1"/>
          </p:cNvSpPr>
          <p:nvPr>
            <p:ph type="body" idx="1"/>
          </p:nvPr>
        </p:nvSpPr>
        <p:spPr>
          <a:xfrm>
            <a:off x="252001" y="1555751"/>
            <a:ext cx="8496713" cy="4373582"/>
          </a:xfrm>
          <a:prstGeom prst="rect">
            <a:avLst/>
          </a:prstGeom>
        </p:spPr>
        <p:txBody>
          <a:bodyPr vert="horz" lIns="0" tIns="0" rIns="0" bIns="0" rtlCol="0">
            <a:noAutofit/>
          </a:bodyPr>
          <a:lstStyle/>
          <a:p>
            <a:pPr lvl="0"/>
            <a:r>
              <a:rPr lang="de-DE" dirty="0" smtClean="0"/>
              <a:t>Textmasterformate durch Klicken bearbeiten</a:t>
            </a:r>
          </a:p>
          <a:p>
            <a:pPr lvl="1"/>
            <a:r>
              <a:rPr lang="de-DE" dirty="0" smtClean="0"/>
              <a:t>Zweite Ebene</a:t>
            </a:r>
          </a:p>
          <a:p>
            <a:pPr lvl="2"/>
            <a:r>
              <a:rPr lang="de-DE" dirty="0" smtClean="0"/>
              <a:t>Dritte Ebene (do not </a:t>
            </a:r>
            <a:r>
              <a:rPr lang="de-DE" dirty="0" err="1" smtClean="0"/>
              <a:t>use</a:t>
            </a:r>
            <a:r>
              <a:rPr lang="de-DE" dirty="0" smtClean="0"/>
              <a:t>!)</a:t>
            </a:r>
          </a:p>
          <a:p>
            <a:pPr lvl="3"/>
            <a:r>
              <a:rPr lang="de-DE" dirty="0" smtClean="0"/>
              <a:t>Vierte Ebene (do not </a:t>
            </a:r>
            <a:r>
              <a:rPr lang="de-DE" dirty="0" err="1" smtClean="0"/>
              <a:t>use</a:t>
            </a:r>
            <a:r>
              <a:rPr lang="de-DE" dirty="0" smtClean="0"/>
              <a:t>!)</a:t>
            </a:r>
          </a:p>
          <a:p>
            <a:pPr lvl="4"/>
            <a:r>
              <a:rPr lang="de-DE" dirty="0" smtClean="0"/>
              <a:t>Fünfte Ebene (do not </a:t>
            </a:r>
            <a:r>
              <a:rPr lang="de-DE" dirty="0" err="1" smtClean="0"/>
              <a:t>use</a:t>
            </a:r>
            <a:r>
              <a:rPr lang="de-DE" dirty="0" smtClean="0"/>
              <a:t>!)</a:t>
            </a:r>
          </a:p>
        </p:txBody>
      </p:sp>
      <p:pic>
        <p:nvPicPr>
          <p:cNvPr id="5" name="Bild 4" descr="holisticon-logo-gray-no-group.emf"/>
          <p:cNvPicPr>
            <a:picLocks noChangeAspect="1"/>
          </p:cNvPicPr>
          <p:nvPr/>
        </p:nvPicPr>
        <p:blipFill>
          <a:blip r:embed="rId11">
            <a:alphaModFix amt="50000"/>
            <a:extLst>
              <a:ext uri="{28A0092B-C50C-407E-A947-70E740481C1C}">
                <a14:useLocalDpi xmlns:a14="http://schemas.microsoft.com/office/drawing/2010/main" val="0"/>
              </a:ext>
            </a:extLst>
          </a:blip>
          <a:stretch>
            <a:fillRect/>
          </a:stretch>
        </p:blipFill>
        <p:spPr>
          <a:xfrm>
            <a:off x="252413" y="6525344"/>
            <a:ext cx="1403543" cy="198978"/>
          </a:xfrm>
          <a:prstGeom prst="rect">
            <a:avLst/>
          </a:prstGeom>
        </p:spPr>
      </p:pic>
      <p:sp>
        <p:nvSpPr>
          <p:cNvPr id="4" name="Textfeld 3"/>
          <p:cNvSpPr txBox="1"/>
          <p:nvPr/>
        </p:nvSpPr>
        <p:spPr>
          <a:xfrm>
            <a:off x="3483356" y="6550913"/>
            <a:ext cx="5409124" cy="216024"/>
          </a:xfrm>
          <a:prstGeom prst="rect">
            <a:avLst/>
          </a:prstGeom>
          <a:noFill/>
        </p:spPr>
        <p:txBody>
          <a:bodyPr wrap="square" lIns="0" tIns="0" rIns="0" bIns="0" rtlCol="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de-DE" sz="1200" dirty="0" err="1" smtClean="0">
                <a:solidFill>
                  <a:schemeClr val="tx1">
                    <a:lumMod val="40000"/>
                    <a:lumOff val="60000"/>
                  </a:schemeClr>
                </a:solidFill>
              </a:rPr>
              <a:t>oliver.ochs@</a:t>
            </a:r>
            <a:r>
              <a:rPr lang="de-DE" sz="1200" dirty="0" err="1" smtClean="0">
                <a:solidFill>
                  <a:schemeClr val="tx1">
                    <a:lumMod val="40000"/>
                    <a:lumOff val="60000"/>
                  </a:schemeClr>
                </a:solidFill>
              </a:rPr>
              <a:t>holisticon.de</a:t>
            </a:r>
            <a:r>
              <a:rPr lang="de-DE" sz="1200" dirty="0" smtClean="0">
                <a:solidFill>
                  <a:schemeClr val="tx1">
                    <a:lumMod val="40000"/>
                    <a:lumOff val="60000"/>
                  </a:schemeClr>
                </a:solidFill>
              </a:rPr>
              <a:t>  | </a:t>
            </a:r>
            <a:fld id="{75372816-56AD-48E7-ACDF-F6D6539F41EC}" type="slidenum">
              <a:rPr lang="de-DE" sz="1200" smtClean="0">
                <a:solidFill>
                  <a:schemeClr val="tx1">
                    <a:lumMod val="40000"/>
                    <a:lumOff val="60000"/>
                  </a:schemeClr>
                </a:solidFill>
              </a:rPr>
              <a:pPr marL="0" marR="0" indent="0" algn="r" defTabSz="914400" rtl="0" eaLnBrk="1" fontAlgn="auto" latinLnBrk="0" hangingPunct="1">
                <a:lnSpc>
                  <a:spcPct val="100000"/>
                </a:lnSpc>
                <a:spcBef>
                  <a:spcPts val="0"/>
                </a:spcBef>
                <a:spcAft>
                  <a:spcPts val="0"/>
                </a:spcAft>
                <a:buClrTx/>
                <a:buSzTx/>
                <a:buFontTx/>
                <a:buNone/>
                <a:tabLst/>
                <a:defRPr/>
              </a:pPr>
              <a:t>‹Nr.›</a:t>
            </a:fld>
            <a:endParaRPr lang="de-DE" sz="1200" dirty="0" smtClean="0">
              <a:solidFill>
                <a:schemeClr val="tx1">
                  <a:lumMod val="40000"/>
                  <a:lumOff val="60000"/>
                </a:schemeClr>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p:hf hdr="0" ftr="0" dt="0"/>
  <p:txStyles>
    <p:titleStyle>
      <a:lvl1pPr algn="l" defTabSz="914400" rtl="0" eaLnBrk="1" latinLnBrk="0" hangingPunct="1">
        <a:spcBef>
          <a:spcPct val="0"/>
        </a:spcBef>
        <a:buNone/>
        <a:defRPr sz="3200" b="1" kern="1200">
          <a:solidFill>
            <a:schemeClr val="accent2"/>
          </a:solidFill>
          <a:latin typeface="Calibri"/>
          <a:ea typeface="Verdana" pitchFamily="34" charset="0"/>
          <a:cs typeface="Calibri"/>
        </a:defRPr>
      </a:lvl1pPr>
    </p:titleStyle>
    <p:bodyStyle>
      <a:lvl1pPr marL="360000" indent="-360000" algn="l" defTabSz="914400" rtl="0" eaLnBrk="1" latinLnBrk="0" hangingPunct="1">
        <a:spcBef>
          <a:spcPts val="1000"/>
        </a:spcBef>
        <a:spcAft>
          <a:spcPts val="200"/>
        </a:spcAft>
        <a:buClr>
          <a:schemeClr val="accent2"/>
        </a:buClr>
        <a:buSzPct val="100000"/>
        <a:buFont typeface="Arial"/>
        <a:buChar char="■"/>
        <a:defRPr sz="2400" kern="1200">
          <a:solidFill>
            <a:schemeClr val="tx1"/>
          </a:solidFill>
          <a:latin typeface="Calibri" pitchFamily="34" charset="0"/>
          <a:ea typeface="Calibri" pitchFamily="34" charset="0"/>
          <a:cs typeface="Calibri" pitchFamily="34" charset="0"/>
        </a:defRPr>
      </a:lvl1pPr>
      <a:lvl2pPr marL="648000" indent="-288000" algn="l" defTabSz="914400" rtl="0" eaLnBrk="1" latinLnBrk="0" hangingPunct="1">
        <a:spcBef>
          <a:spcPts val="450"/>
        </a:spcBef>
        <a:buClr>
          <a:schemeClr val="tx1">
            <a:lumMod val="60000"/>
            <a:lumOff val="40000"/>
          </a:schemeClr>
        </a:buClr>
        <a:buSzPct val="80000"/>
        <a:buFont typeface="Wingdings" charset="2"/>
        <a:buChar char=""/>
        <a:defRPr sz="1800" kern="1200">
          <a:solidFill>
            <a:schemeClr val="tx1"/>
          </a:solidFill>
          <a:latin typeface="Calibri" pitchFamily="34" charset="0"/>
          <a:ea typeface="Calibri" pitchFamily="34" charset="0"/>
          <a:cs typeface="Calibri" pitchFamily="34" charset="0"/>
        </a:defRPr>
      </a:lvl2pPr>
      <a:lvl3pPr marL="936000" indent="-288000" algn="l" defTabSz="914400" rtl="0" eaLnBrk="1" latinLnBrk="0" hangingPunct="1">
        <a:spcBef>
          <a:spcPts val="450"/>
        </a:spcBef>
        <a:buClr>
          <a:schemeClr val="tx1">
            <a:lumMod val="60000"/>
            <a:lumOff val="40000"/>
          </a:schemeClr>
        </a:buClr>
        <a:buSzPct val="80000"/>
        <a:buFont typeface="Wingdings" charset="2"/>
        <a:buChar char=""/>
        <a:defRPr sz="1800" kern="1200">
          <a:solidFill>
            <a:schemeClr val="tx1"/>
          </a:solidFill>
          <a:latin typeface="Calibri" pitchFamily="34" charset="0"/>
          <a:ea typeface="Calibri" pitchFamily="34" charset="0"/>
          <a:cs typeface="Calibri" pitchFamily="34" charset="0"/>
        </a:defRPr>
      </a:lvl3pPr>
      <a:lvl4pPr marL="1260000" indent="-288000" algn="l" defTabSz="914400" rtl="0" eaLnBrk="1" latinLnBrk="0" hangingPunct="1">
        <a:spcBef>
          <a:spcPts val="450"/>
        </a:spcBef>
        <a:buClr>
          <a:schemeClr val="tx1">
            <a:lumMod val="60000"/>
            <a:lumOff val="40000"/>
          </a:schemeClr>
        </a:buClr>
        <a:buSzPct val="80000"/>
        <a:buFont typeface="Wingdings" charset="2"/>
        <a:buChar char=""/>
        <a:defRPr sz="1800" kern="1200" baseline="0">
          <a:solidFill>
            <a:schemeClr val="tx1"/>
          </a:solidFill>
          <a:latin typeface="Calibri" pitchFamily="34" charset="0"/>
          <a:ea typeface="Calibri" pitchFamily="34" charset="0"/>
          <a:cs typeface="Calibri" pitchFamily="34" charset="0"/>
        </a:defRPr>
      </a:lvl4pPr>
      <a:lvl5pPr marL="1512000" indent="-288000" algn="l" defTabSz="914400" rtl="0" eaLnBrk="1" latinLnBrk="0" hangingPunct="1">
        <a:spcBef>
          <a:spcPts val="450"/>
        </a:spcBef>
        <a:buClr>
          <a:schemeClr val="tx1">
            <a:lumMod val="60000"/>
            <a:lumOff val="40000"/>
          </a:schemeClr>
        </a:buClr>
        <a:buSzPct val="80000"/>
        <a:buFont typeface="Wingdings" charset="2"/>
        <a:buChar char=""/>
        <a:defRPr sz="1800" kern="1200" baseline="0">
          <a:solidFill>
            <a:schemeClr val="tx1"/>
          </a:solidFill>
          <a:latin typeface="Calibri" pitchFamily="34" charset="0"/>
          <a:ea typeface="Calibri" pitchFamily="34" charset="0"/>
          <a:cs typeface="Calibri"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jpeg"/><Relationship Id="rId3" Type="http://schemas.microsoft.com/office/2007/relationships/hdphoto" Target="../media/hdphoto4.wdp"/></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4" Type="http://schemas.openxmlformats.org/officeDocument/2006/relationships/image" Target="../media/image11.png"/><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31.jpe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jpeg"/><Relationship Id="rId3" Type="http://schemas.microsoft.com/office/2007/relationships/hdphoto" Target="../media/hdphoto5.wdp"/></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4" Type="http://schemas.microsoft.com/office/2007/relationships/hdphoto" Target="../media/hdphoto6.wdp"/><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eg"/><Relationship Id="rId3" Type="http://schemas.microsoft.com/office/2007/relationships/hdphoto" Target="../media/hdphoto1.wdp"/></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eg"/><Relationship Id="rId3" Type="http://schemas.microsoft.com/office/2007/relationships/hdphoto" Target="../media/hdphoto1.wdp"/></Relationships>
</file>

<file path=ppt/slides/_rels/slide38.xml.rels><?xml version="1.0" encoding="UTF-8" standalone="yes"?>
<Relationships xmlns="http://schemas.openxmlformats.org/package/2006/relationships"><Relationship Id="rId3" Type="http://schemas.openxmlformats.org/officeDocument/2006/relationships/image" Target="../media/image16.jpeg"/><Relationship Id="rId4" Type="http://schemas.openxmlformats.org/officeDocument/2006/relationships/image" Target="../media/image17.png"/><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4" Type="http://schemas.microsoft.com/office/2007/relationships/hdphoto" Target="../media/hdphoto2.wdp"/><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png"/><Relationship Id="rId3" Type="http://schemas.openxmlformats.org/officeDocument/2006/relationships/image" Target="../media/image2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grunt.asciidisco.com/%23/"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4.png"/><Relationship Id="rId3" Type="http://schemas.openxmlformats.org/officeDocument/2006/relationships/image" Target="../media/image25.gi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eg"/><Relationship Id="rId3" Type="http://schemas.microsoft.com/office/2007/relationships/hdphoto" Target="../media/hdphoto1.wdp"/></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6.gi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7.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jpeg"/><Relationship Id="rId3" Type="http://schemas.microsoft.com/office/2007/relationships/hdphoto" Target="../media/hdphoto3.wdp"/></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8.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eg"/><Relationship Id="rId3" Type="http://schemas.microsoft.com/office/2007/relationships/hdphoto" Target="../media/hdphoto1.wdp"/></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4" Type="http://schemas.microsoft.com/office/2007/relationships/hdphoto" Target="../media/hdphoto4.wdp"/><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jpeg"/><Relationship Id="rId3" Type="http://schemas.microsoft.com/office/2007/relationships/hdphoto" Target="../media/hdphoto4.wdp"/></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9.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jpeg"/><Relationship Id="rId3" Type="http://schemas.microsoft.com/office/2007/relationships/hdphoto" Target="../media/hdphoto4.wdp"/></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30.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p:cNvSpPr>
            <a:spLocks noGrp="1"/>
          </p:cNvSpPr>
          <p:nvPr>
            <p:ph type="subTitle" idx="1"/>
          </p:nvPr>
        </p:nvSpPr>
        <p:spPr/>
        <p:txBody>
          <a:bodyPr/>
          <a:lstStyle/>
          <a:p>
            <a:endParaRPr lang="de-DE"/>
          </a:p>
        </p:txBody>
      </p:sp>
      <p:sp>
        <p:nvSpPr>
          <p:cNvPr id="3" name="Titel 2"/>
          <p:cNvSpPr>
            <a:spLocks noGrp="1"/>
          </p:cNvSpPr>
          <p:nvPr>
            <p:ph type="title"/>
          </p:nvPr>
        </p:nvSpPr>
        <p:spPr/>
        <p:txBody>
          <a:bodyPr/>
          <a:lstStyle/>
          <a:p>
            <a:endParaRPr lang="de-DE"/>
          </a:p>
        </p:txBody>
      </p:sp>
    </p:spTree>
    <p:extLst>
      <p:ext uri="{BB962C8B-B14F-4D97-AF65-F5344CB8AC3E}">
        <p14:creationId xmlns:p14="http://schemas.microsoft.com/office/powerpoint/2010/main" val="438949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None/>
            </a:pPr>
            <a:r>
              <a:rPr lang="de-DE" dirty="0" smtClean="0">
                <a:solidFill>
                  <a:srgbClr val="FFFFFF"/>
                </a:solidFill>
              </a:rPr>
              <a:t>Einzelne </a:t>
            </a:r>
            <a:r>
              <a:rPr lang="de-DE" dirty="0">
                <a:solidFill>
                  <a:srgbClr val="FFFFFF"/>
                </a:solidFill>
              </a:rPr>
              <a:t>Slots können an einen „</a:t>
            </a:r>
            <a:r>
              <a:rPr lang="de-DE" dirty="0" smtClean="0">
                <a:solidFill>
                  <a:srgbClr val="FFFFFF"/>
                </a:solidFill>
              </a:rPr>
              <a:t>Parent“ delegieren, indem sie den Slot nicht überschreiben.</a:t>
            </a:r>
            <a:endParaRPr lang="de-DE" dirty="0">
              <a:solidFill>
                <a:srgbClr val="FFFFFF"/>
              </a:solidFill>
            </a:endParaRPr>
          </a:p>
          <a:p>
            <a:pPr marL="0" indent="0">
              <a:buNone/>
            </a:pPr>
            <a:r>
              <a:rPr lang="de-DE" dirty="0" err="1" smtClean="0">
                <a:solidFill>
                  <a:srgbClr val="FFFFFF"/>
                </a:solidFill>
              </a:rPr>
              <a:t>Trait</a:t>
            </a:r>
            <a:r>
              <a:rPr lang="de-DE" dirty="0" smtClean="0">
                <a:solidFill>
                  <a:srgbClr val="FFFFFF"/>
                </a:solidFill>
              </a:rPr>
              <a:t>-Objekte sind abgespeckte Implementierungen (</a:t>
            </a:r>
            <a:r>
              <a:rPr lang="de-DE" dirty="0" err="1" smtClean="0">
                <a:solidFill>
                  <a:srgbClr val="FFFFFF"/>
                </a:solidFill>
              </a:rPr>
              <a:t>Mixins</a:t>
            </a:r>
            <a:r>
              <a:rPr lang="de-DE" dirty="0" smtClean="0">
                <a:solidFill>
                  <a:srgbClr val="FFFFFF"/>
                </a:solidFill>
              </a:rPr>
              <a:t>).</a:t>
            </a:r>
          </a:p>
          <a:p>
            <a:pPr marL="0" indent="0">
              <a:buNone/>
            </a:pPr>
            <a:endParaRPr lang="de-DE" dirty="0"/>
          </a:p>
          <a:p>
            <a:pPr>
              <a:buFont typeface="Arial"/>
              <a:buChar char="•"/>
            </a:pPr>
            <a:endParaRPr lang="de-DE" dirty="0"/>
          </a:p>
        </p:txBody>
      </p:sp>
      <p:sp>
        <p:nvSpPr>
          <p:cNvPr id="3" name="Titel 2"/>
          <p:cNvSpPr>
            <a:spLocks noGrp="1"/>
          </p:cNvSpPr>
          <p:nvPr>
            <p:ph type="title"/>
          </p:nvPr>
        </p:nvSpPr>
        <p:spPr/>
        <p:txBody>
          <a:bodyPr>
            <a:noAutofit/>
          </a:bodyPr>
          <a:lstStyle/>
          <a:p>
            <a:r>
              <a:rPr lang="de-DE" dirty="0" err="1">
                <a:solidFill>
                  <a:srgbClr val="FFFFFF"/>
                </a:solidFill>
              </a:rPr>
              <a:t>Self</a:t>
            </a:r>
            <a:r>
              <a:rPr lang="de-DE" dirty="0">
                <a:solidFill>
                  <a:srgbClr val="FFFFFF"/>
                </a:solidFill>
              </a:rPr>
              <a:t>: The Power </a:t>
            </a:r>
            <a:r>
              <a:rPr lang="de-DE" dirty="0" err="1">
                <a:solidFill>
                  <a:srgbClr val="FFFFFF"/>
                </a:solidFill>
              </a:rPr>
              <a:t>of</a:t>
            </a:r>
            <a:r>
              <a:rPr lang="de-DE" dirty="0">
                <a:solidFill>
                  <a:srgbClr val="FFFFFF"/>
                </a:solidFill>
              </a:rPr>
              <a:t> </a:t>
            </a:r>
            <a:r>
              <a:rPr lang="de-DE" dirty="0" err="1">
                <a:solidFill>
                  <a:srgbClr val="FFFFFF"/>
                </a:solidFill>
              </a:rPr>
              <a:t>Simplicity</a:t>
            </a:r>
            <a:r>
              <a:rPr lang="de-DE" dirty="0">
                <a:solidFill>
                  <a:srgbClr val="FFFFFF"/>
                </a:solidFill>
              </a:rPr>
              <a:t/>
            </a:r>
            <a:br>
              <a:rPr lang="de-DE" dirty="0">
                <a:solidFill>
                  <a:srgbClr val="FFFFFF"/>
                </a:solidFill>
              </a:rPr>
            </a:br>
            <a:r>
              <a:rPr lang="de-DE" dirty="0">
                <a:solidFill>
                  <a:srgbClr val="FFFFFF"/>
                </a:solidFill>
              </a:rPr>
              <a:t/>
            </a:r>
            <a:br>
              <a:rPr lang="de-DE" dirty="0">
                <a:solidFill>
                  <a:srgbClr val="FFFFFF"/>
                </a:solidFill>
              </a:rPr>
            </a:br>
            <a:endParaRPr lang="de-DE" dirty="0">
              <a:solidFill>
                <a:srgbClr val="FFFFFF"/>
              </a:solidFill>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3774760502"/>
      </p:ext>
    </p:extLst>
  </p:cSld>
  <p:clrMapOvr>
    <a:masterClrMapping/>
  </p:clrMapOvr>
  <p:timing>
    <p:tnLst>
      <p:par>
        <p:cTn xmlns:p14="http://schemas.microsoft.com/office/powerpoint/2010/mai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pPr marL="0" indent="0">
              <a:buNone/>
            </a:pPr>
            <a:endParaRPr lang="de-DE" dirty="0" smtClean="0"/>
          </a:p>
          <a:p>
            <a:pPr marL="0" indent="0">
              <a:buNone/>
            </a:pPr>
            <a:endParaRPr lang="de-DE" dirty="0"/>
          </a:p>
          <a:p>
            <a:pPr marL="0" indent="0">
              <a:buNone/>
            </a:pPr>
            <a:endParaRPr lang="de-DE" dirty="0" smtClean="0"/>
          </a:p>
        </p:txBody>
      </p:sp>
      <p:sp>
        <p:nvSpPr>
          <p:cNvPr id="4" name="Titel 3"/>
          <p:cNvSpPr>
            <a:spLocks noGrp="1"/>
          </p:cNvSpPr>
          <p:nvPr>
            <p:ph type="title"/>
          </p:nvPr>
        </p:nvSpPr>
        <p:spPr/>
        <p:txBody>
          <a:bodyPr/>
          <a:lstStyle/>
          <a:p>
            <a:r>
              <a:rPr lang="de-DE" dirty="0" smtClean="0"/>
              <a:t>JSON</a:t>
            </a:r>
            <a:endParaRPr lang="de-DE" dirty="0"/>
          </a:p>
        </p:txBody>
      </p:sp>
      <p:sp>
        <p:nvSpPr>
          <p:cNvPr id="6" name="Textfeld 5"/>
          <p:cNvSpPr txBox="1"/>
          <p:nvPr/>
        </p:nvSpPr>
        <p:spPr>
          <a:xfrm>
            <a:off x="360239" y="1152029"/>
            <a:ext cx="6480720" cy="3416320"/>
          </a:xfrm>
          <a:prstGeom prst="rect">
            <a:avLst/>
          </a:prstGeom>
          <a:noFill/>
        </p:spPr>
        <p:txBody>
          <a:bodyPr wrap="square" rtlCol="0">
            <a:spAutoFit/>
          </a:bodyPr>
          <a:lstStyle/>
          <a:p>
            <a:r>
              <a:rPr lang="de-DE" dirty="0" err="1" smtClean="0">
                <a:solidFill>
                  <a:srgbClr val="FFFFFF"/>
                </a:solidFill>
              </a:rPr>
              <a:t>json</a:t>
            </a:r>
            <a:r>
              <a:rPr lang="de-DE" dirty="0" smtClean="0">
                <a:solidFill>
                  <a:srgbClr val="FFFFFF"/>
                </a:solidFill>
              </a:rPr>
              <a:t> = {</a:t>
            </a:r>
          </a:p>
          <a:p>
            <a:r>
              <a:rPr lang="de-DE" dirty="0">
                <a:solidFill>
                  <a:srgbClr val="FFFFFF"/>
                </a:solidFill>
              </a:rPr>
              <a:t>	</a:t>
            </a:r>
            <a:r>
              <a:rPr lang="tr-TR" dirty="0">
                <a:solidFill>
                  <a:srgbClr val="FFFFFF"/>
                </a:solidFill>
                <a:highlight>
                  <a:srgbClr val="272822"/>
                </a:highlight>
              </a:rPr>
              <a:t>‘</a:t>
            </a:r>
            <a:r>
              <a:rPr lang="de-DE" dirty="0" smtClean="0">
                <a:solidFill>
                  <a:srgbClr val="FFFFFF"/>
                </a:solidFill>
              </a:rPr>
              <a:t>Array : [1,</a:t>
            </a:r>
            <a:r>
              <a:rPr lang="tr-TR" dirty="0">
                <a:solidFill>
                  <a:srgbClr val="FFFFFF"/>
                </a:solidFill>
                <a:highlight>
                  <a:srgbClr val="272822"/>
                </a:highlight>
              </a:rPr>
              <a:t> ‘</a:t>
            </a:r>
            <a:r>
              <a:rPr lang="de-DE" dirty="0" smtClean="0">
                <a:solidFill>
                  <a:srgbClr val="FFFFFF"/>
                </a:solidFill>
              </a:rPr>
              <a:t>zwei</a:t>
            </a:r>
            <a:r>
              <a:rPr lang="tr-TR" dirty="0">
                <a:solidFill>
                  <a:srgbClr val="FFFFFF"/>
                </a:solidFill>
                <a:highlight>
                  <a:srgbClr val="272822"/>
                </a:highlight>
              </a:rPr>
              <a:t>’</a:t>
            </a:r>
            <a:r>
              <a:rPr lang="de-DE" dirty="0" smtClean="0">
                <a:solidFill>
                  <a:srgbClr val="FFFFFF"/>
                </a:solidFill>
              </a:rPr>
              <a:t>,Math.PI], </a:t>
            </a:r>
          </a:p>
          <a:p>
            <a:r>
              <a:rPr lang="de-DE" dirty="0" smtClean="0">
                <a:solidFill>
                  <a:srgbClr val="FFFFFF"/>
                </a:solidFill>
              </a:rPr>
              <a:t>	</a:t>
            </a:r>
            <a:r>
              <a:rPr lang="tr-TR" dirty="0">
                <a:solidFill>
                  <a:srgbClr val="FFFFFF"/>
                </a:solidFill>
                <a:highlight>
                  <a:srgbClr val="272822"/>
                </a:highlight>
              </a:rPr>
              <a:t>‘</a:t>
            </a:r>
            <a:r>
              <a:rPr lang="de-DE" dirty="0" smtClean="0">
                <a:solidFill>
                  <a:srgbClr val="FFFFFF"/>
                </a:solidFill>
              </a:rPr>
              <a:t>Date" : </a:t>
            </a:r>
            <a:r>
              <a:rPr lang="de-DE" dirty="0">
                <a:solidFill>
                  <a:srgbClr val="FFFFFF"/>
                </a:solidFill>
              </a:rPr>
              <a:t>‘</a:t>
            </a:r>
            <a:r>
              <a:rPr lang="cs-CZ" dirty="0" err="1" smtClean="0">
                <a:solidFill>
                  <a:srgbClr val="FFFFFF"/>
                </a:solidFill>
              </a:rPr>
              <a:t>Thu</a:t>
            </a:r>
            <a:r>
              <a:rPr lang="cs-CZ" dirty="0" smtClean="0">
                <a:solidFill>
                  <a:srgbClr val="FFFFFF"/>
                </a:solidFill>
              </a:rPr>
              <a:t> </a:t>
            </a:r>
            <a:r>
              <a:rPr lang="cs-CZ" dirty="0" err="1">
                <a:solidFill>
                  <a:srgbClr val="FFFFFF"/>
                </a:solidFill>
              </a:rPr>
              <a:t>Apr</a:t>
            </a:r>
            <a:r>
              <a:rPr lang="cs-CZ" dirty="0">
                <a:solidFill>
                  <a:srgbClr val="FFFFFF"/>
                </a:solidFill>
              </a:rPr>
              <a:t> 26 2012 22:45:19 GMT+0200 (CEST</a:t>
            </a:r>
            <a:r>
              <a:rPr lang="cs-CZ" dirty="0" smtClean="0">
                <a:solidFill>
                  <a:srgbClr val="FFFFFF"/>
                </a:solidFill>
              </a:rPr>
              <a:t>)</a:t>
            </a:r>
            <a:r>
              <a:rPr lang="tr-TR" dirty="0">
                <a:solidFill>
                  <a:srgbClr val="FFFFFF"/>
                </a:solidFill>
                <a:highlight>
                  <a:srgbClr val="272822"/>
                </a:highlight>
              </a:rPr>
              <a:t> ’</a:t>
            </a:r>
            <a:r>
              <a:rPr lang="cs-CZ" dirty="0" smtClean="0">
                <a:solidFill>
                  <a:srgbClr val="FFFFFF"/>
                </a:solidFill>
              </a:rPr>
              <a:t>,</a:t>
            </a:r>
            <a:endParaRPr lang="de-DE" dirty="0" smtClean="0">
              <a:solidFill>
                <a:srgbClr val="FFFFFF"/>
              </a:solidFill>
            </a:endParaRPr>
          </a:p>
          <a:p>
            <a:r>
              <a:rPr lang="de-DE" dirty="0" smtClean="0">
                <a:solidFill>
                  <a:srgbClr val="FFFFFF"/>
                </a:solidFill>
              </a:rPr>
              <a:t>	</a:t>
            </a:r>
            <a:r>
              <a:rPr lang="tr-TR" dirty="0">
                <a:solidFill>
                  <a:srgbClr val="FFFFFF"/>
                </a:solidFill>
                <a:highlight>
                  <a:srgbClr val="272822"/>
                </a:highlight>
              </a:rPr>
              <a:t>‘</a:t>
            </a:r>
            <a:r>
              <a:rPr lang="de-DE" dirty="0" smtClean="0">
                <a:solidFill>
                  <a:srgbClr val="FFFFFF"/>
                </a:solidFill>
              </a:rPr>
              <a:t>String" : </a:t>
            </a:r>
            <a:r>
              <a:rPr lang="tr-TR" dirty="0">
                <a:solidFill>
                  <a:srgbClr val="FFFFFF"/>
                </a:solidFill>
                <a:highlight>
                  <a:srgbClr val="272822"/>
                </a:highlight>
              </a:rPr>
              <a:t>‘</a:t>
            </a:r>
            <a:r>
              <a:rPr lang="de-DE" dirty="0" err="1" smtClean="0">
                <a:solidFill>
                  <a:srgbClr val="FFFFFF"/>
                </a:solidFill>
              </a:rPr>
              <a:t>Hello</a:t>
            </a:r>
            <a:r>
              <a:rPr lang="de-DE" dirty="0" smtClean="0">
                <a:solidFill>
                  <a:srgbClr val="FFFFFF"/>
                </a:solidFill>
              </a:rPr>
              <a:t> World</a:t>
            </a:r>
            <a:r>
              <a:rPr lang="tr-TR" dirty="0">
                <a:solidFill>
                  <a:srgbClr val="FFFFFF"/>
                </a:solidFill>
                <a:highlight>
                  <a:srgbClr val="272822"/>
                </a:highlight>
              </a:rPr>
              <a:t>’</a:t>
            </a:r>
            <a:r>
              <a:rPr lang="de-DE" dirty="0" smtClean="0">
                <a:solidFill>
                  <a:srgbClr val="FFFFFF"/>
                </a:solidFill>
              </a:rPr>
              <a:t>,</a:t>
            </a:r>
          </a:p>
          <a:p>
            <a:r>
              <a:rPr lang="de-DE" dirty="0" smtClean="0">
                <a:solidFill>
                  <a:srgbClr val="FFFFFF"/>
                </a:solidFill>
              </a:rPr>
              <a:t>	</a:t>
            </a:r>
            <a:r>
              <a:rPr lang="tr-TR" dirty="0">
                <a:solidFill>
                  <a:srgbClr val="FFFFFF"/>
                </a:solidFill>
                <a:highlight>
                  <a:srgbClr val="272822"/>
                </a:highlight>
              </a:rPr>
              <a:t>‘</a:t>
            </a:r>
            <a:r>
              <a:rPr lang="de-DE" dirty="0" smtClean="0">
                <a:solidFill>
                  <a:srgbClr val="FFFFFF"/>
                </a:solidFill>
              </a:rPr>
              <a:t>Boolean</a:t>
            </a:r>
            <a:r>
              <a:rPr lang="tr-TR" dirty="0">
                <a:solidFill>
                  <a:srgbClr val="FFFFFF"/>
                </a:solidFill>
                <a:highlight>
                  <a:srgbClr val="272822"/>
                </a:highlight>
              </a:rPr>
              <a:t>’</a:t>
            </a:r>
            <a:r>
              <a:rPr lang="de-DE" dirty="0" smtClean="0">
                <a:solidFill>
                  <a:srgbClr val="FFFFFF"/>
                </a:solidFill>
              </a:rPr>
              <a:t> : true,</a:t>
            </a:r>
          </a:p>
          <a:p>
            <a:r>
              <a:rPr lang="de-DE" dirty="0" smtClean="0">
                <a:solidFill>
                  <a:srgbClr val="FFFFFF"/>
                </a:solidFill>
              </a:rPr>
              <a:t>	</a:t>
            </a:r>
            <a:r>
              <a:rPr lang="tr-TR" dirty="0">
                <a:solidFill>
                  <a:srgbClr val="FFFFFF"/>
                </a:solidFill>
                <a:highlight>
                  <a:srgbClr val="272822"/>
                </a:highlight>
              </a:rPr>
              <a:t>‘</a:t>
            </a:r>
            <a:r>
              <a:rPr lang="de-DE" dirty="0" err="1" smtClean="0">
                <a:solidFill>
                  <a:srgbClr val="FFFFFF"/>
                </a:solidFill>
              </a:rPr>
              <a:t>Number</a:t>
            </a:r>
            <a:r>
              <a:rPr lang="tr-TR" dirty="0">
                <a:solidFill>
                  <a:srgbClr val="FFFFFF"/>
                </a:solidFill>
                <a:highlight>
                  <a:srgbClr val="272822"/>
                </a:highlight>
              </a:rPr>
              <a:t>’</a:t>
            </a:r>
            <a:r>
              <a:rPr lang="de-DE" dirty="0" smtClean="0">
                <a:solidFill>
                  <a:srgbClr val="FFFFFF"/>
                </a:solidFill>
              </a:rPr>
              <a:t> : 42,</a:t>
            </a:r>
          </a:p>
          <a:p>
            <a:r>
              <a:rPr lang="de-DE" dirty="0" smtClean="0">
                <a:solidFill>
                  <a:srgbClr val="FFFFFF"/>
                </a:solidFill>
              </a:rPr>
              <a:t>	</a:t>
            </a:r>
            <a:r>
              <a:rPr lang="tr-TR" dirty="0">
                <a:solidFill>
                  <a:srgbClr val="FFFFFF"/>
                </a:solidFill>
                <a:highlight>
                  <a:srgbClr val="272822"/>
                </a:highlight>
              </a:rPr>
              <a:t>‘</a:t>
            </a:r>
            <a:r>
              <a:rPr lang="de-DE" dirty="0" err="1" smtClean="0">
                <a:solidFill>
                  <a:srgbClr val="FFFFFF"/>
                </a:solidFill>
              </a:rPr>
              <a:t>RegExp</a:t>
            </a:r>
            <a:r>
              <a:rPr lang="tr-TR" dirty="0">
                <a:solidFill>
                  <a:srgbClr val="FFFFFF"/>
                </a:solidFill>
                <a:highlight>
                  <a:srgbClr val="272822"/>
                </a:highlight>
              </a:rPr>
              <a:t>’</a:t>
            </a:r>
            <a:r>
              <a:rPr lang="de-DE" dirty="0" smtClean="0">
                <a:solidFill>
                  <a:srgbClr val="FFFFFF"/>
                </a:solidFill>
              </a:rPr>
              <a:t> : /^(a-ZA-Z)*$/,</a:t>
            </a:r>
          </a:p>
          <a:p>
            <a:r>
              <a:rPr lang="de-DE" dirty="0">
                <a:solidFill>
                  <a:srgbClr val="FFFFFF"/>
                </a:solidFill>
              </a:rPr>
              <a:t>	</a:t>
            </a:r>
            <a:r>
              <a:rPr lang="tr-TR" dirty="0">
                <a:solidFill>
                  <a:srgbClr val="FFFFFF"/>
                </a:solidFill>
                <a:highlight>
                  <a:srgbClr val="272822"/>
                </a:highlight>
              </a:rPr>
              <a:t>‘</a:t>
            </a:r>
            <a:r>
              <a:rPr lang="de-DE" dirty="0" smtClean="0">
                <a:solidFill>
                  <a:srgbClr val="FFFFFF"/>
                </a:solidFill>
              </a:rPr>
              <a:t>Binary</a:t>
            </a:r>
            <a:r>
              <a:rPr lang="tr-TR" dirty="0">
                <a:solidFill>
                  <a:srgbClr val="FFFFFF"/>
                </a:solidFill>
                <a:highlight>
                  <a:srgbClr val="272822"/>
                </a:highlight>
              </a:rPr>
              <a:t>’</a:t>
            </a:r>
            <a:r>
              <a:rPr lang="de-DE" dirty="0" smtClean="0">
                <a:solidFill>
                  <a:srgbClr val="FFFFFF"/>
                </a:solidFill>
              </a:rPr>
              <a:t> </a:t>
            </a:r>
            <a:r>
              <a:rPr lang="de-DE" dirty="0">
                <a:solidFill>
                  <a:srgbClr val="FFFFFF"/>
                </a:solidFill>
              </a:rPr>
              <a:t>: </a:t>
            </a:r>
            <a:r>
              <a:rPr lang="tr-TR" dirty="0">
                <a:solidFill>
                  <a:srgbClr val="FFFFFF"/>
                </a:solidFill>
                <a:highlight>
                  <a:srgbClr val="272822"/>
                </a:highlight>
              </a:rPr>
              <a:t>‘</a:t>
            </a:r>
            <a:r>
              <a:rPr lang="de-DE" dirty="0" err="1" smtClean="0">
                <a:solidFill>
                  <a:srgbClr val="FFFFFF"/>
                </a:solidFill>
              </a:rPr>
              <a:t>data:image</a:t>
            </a:r>
            <a:r>
              <a:rPr lang="de-DE" dirty="0">
                <a:solidFill>
                  <a:srgbClr val="FFFFFF"/>
                </a:solidFill>
              </a:rPr>
              <a:t>/png;base64,</a:t>
            </a:r>
            <a:r>
              <a:rPr lang="de-DE" dirty="0" smtClean="0">
                <a:solidFill>
                  <a:srgbClr val="FFFFFF"/>
                </a:solidFill>
              </a:rPr>
              <a:t>iVBORw0KGgoAAAAN==</a:t>
            </a:r>
            <a:r>
              <a:rPr lang="tr-TR" dirty="0">
                <a:solidFill>
                  <a:srgbClr val="FFFFFF"/>
                </a:solidFill>
                <a:highlight>
                  <a:srgbClr val="272822"/>
                </a:highlight>
              </a:rPr>
              <a:t>’</a:t>
            </a:r>
            <a:r>
              <a:rPr lang="de-DE" dirty="0" smtClean="0">
                <a:solidFill>
                  <a:srgbClr val="FFFFFF"/>
                </a:solidFill>
              </a:rPr>
              <a:t>,</a:t>
            </a:r>
          </a:p>
          <a:p>
            <a:r>
              <a:rPr lang="de-DE" dirty="0" smtClean="0">
                <a:solidFill>
                  <a:srgbClr val="FFFFFF"/>
                </a:solidFill>
              </a:rPr>
              <a:t>	</a:t>
            </a:r>
            <a:r>
              <a:rPr lang="tr-TR" dirty="0">
                <a:solidFill>
                  <a:srgbClr val="FFFFFF"/>
                </a:solidFill>
                <a:highlight>
                  <a:srgbClr val="272822"/>
                </a:highlight>
              </a:rPr>
              <a:t>‘</a:t>
            </a:r>
            <a:r>
              <a:rPr lang="de-DE" dirty="0" smtClean="0">
                <a:solidFill>
                  <a:srgbClr val="FFFFFF"/>
                </a:solidFill>
              </a:rPr>
              <a:t>Reference</a:t>
            </a:r>
            <a:r>
              <a:rPr lang="tr-TR" dirty="0">
                <a:solidFill>
                  <a:srgbClr val="FFFFFF"/>
                </a:solidFill>
                <a:highlight>
                  <a:srgbClr val="272822"/>
                </a:highlight>
              </a:rPr>
              <a:t>’</a:t>
            </a:r>
            <a:r>
              <a:rPr lang="de-DE" dirty="0" smtClean="0">
                <a:solidFill>
                  <a:srgbClr val="FFFFFF"/>
                </a:solidFill>
              </a:rPr>
              <a:t> </a:t>
            </a:r>
            <a:r>
              <a:rPr lang="de-DE" dirty="0">
                <a:solidFill>
                  <a:srgbClr val="FFFFFF"/>
                </a:solidFill>
              </a:rPr>
              <a:t>: </a:t>
            </a:r>
            <a:r>
              <a:rPr lang="tr-TR" dirty="0">
                <a:solidFill>
                  <a:srgbClr val="FFFFFF"/>
                </a:solidFill>
                <a:highlight>
                  <a:srgbClr val="272822"/>
                </a:highlight>
              </a:rPr>
              <a:t>‘</a:t>
            </a:r>
            <a:r>
              <a:rPr lang="de-DE" dirty="0" smtClean="0">
                <a:solidFill>
                  <a:srgbClr val="FFFFFF"/>
                </a:solidFill>
              </a:rPr>
              <a:t>http</a:t>
            </a:r>
            <a:r>
              <a:rPr lang="de-DE" dirty="0">
                <a:solidFill>
                  <a:srgbClr val="FFFFFF"/>
                </a:solidFill>
              </a:rPr>
              <a:t>://</a:t>
            </a:r>
            <a:r>
              <a:rPr lang="de-DE" dirty="0" err="1">
                <a:solidFill>
                  <a:srgbClr val="FFFFFF"/>
                </a:solidFill>
              </a:rPr>
              <a:t>www.holisticon.de</a:t>
            </a:r>
            <a:r>
              <a:rPr lang="de-DE" dirty="0">
                <a:solidFill>
                  <a:srgbClr val="FFFFFF"/>
                </a:solidFill>
              </a:rPr>
              <a:t>/</a:t>
            </a:r>
            <a:r>
              <a:rPr lang="de-DE" dirty="0" err="1" smtClean="0">
                <a:solidFill>
                  <a:srgbClr val="FFFFFF"/>
                </a:solidFill>
              </a:rPr>
              <a:t>about.rdf</a:t>
            </a:r>
            <a:r>
              <a:rPr lang="tr-TR" dirty="0">
                <a:solidFill>
                  <a:srgbClr val="FFFFFF"/>
                </a:solidFill>
                <a:highlight>
                  <a:srgbClr val="272822"/>
                </a:highlight>
              </a:rPr>
              <a:t>’</a:t>
            </a:r>
            <a:r>
              <a:rPr lang="de-DE" dirty="0" smtClean="0">
                <a:solidFill>
                  <a:srgbClr val="FFFFFF"/>
                </a:solidFill>
              </a:rPr>
              <a:t>,</a:t>
            </a:r>
          </a:p>
          <a:p>
            <a:r>
              <a:rPr lang="de-DE" dirty="0">
                <a:solidFill>
                  <a:srgbClr val="FFFFFF"/>
                </a:solidFill>
              </a:rPr>
              <a:t>	</a:t>
            </a:r>
            <a:r>
              <a:rPr lang="tr-TR" dirty="0">
                <a:solidFill>
                  <a:srgbClr val="FFFFFF"/>
                </a:solidFill>
                <a:highlight>
                  <a:srgbClr val="272822"/>
                </a:highlight>
              </a:rPr>
              <a:t>‘</a:t>
            </a:r>
            <a:r>
              <a:rPr lang="de-DE" dirty="0" smtClean="0">
                <a:solidFill>
                  <a:srgbClr val="FFFFFF"/>
                </a:solidFill>
              </a:rPr>
              <a:t>Object</a:t>
            </a:r>
            <a:r>
              <a:rPr lang="tr-TR" dirty="0">
                <a:solidFill>
                  <a:srgbClr val="FFFFFF"/>
                </a:solidFill>
                <a:highlight>
                  <a:srgbClr val="272822"/>
                </a:highlight>
              </a:rPr>
              <a:t>’</a:t>
            </a:r>
            <a:r>
              <a:rPr lang="de-DE" dirty="0" smtClean="0">
                <a:solidFill>
                  <a:srgbClr val="FFFFFF"/>
                </a:solidFill>
              </a:rPr>
              <a:t> : {[...]}</a:t>
            </a:r>
          </a:p>
          <a:p>
            <a:r>
              <a:rPr lang="de-DE" dirty="0">
                <a:solidFill>
                  <a:srgbClr val="FFFFFF"/>
                </a:solidFill>
              </a:rPr>
              <a:t>	</a:t>
            </a:r>
            <a:r>
              <a:rPr lang="de-DE" dirty="0" smtClean="0">
                <a:solidFill>
                  <a:srgbClr val="FFFFFF"/>
                </a:solidFill>
              </a:rPr>
              <a:t>// </a:t>
            </a:r>
            <a:r>
              <a:rPr lang="de-DE" dirty="0" err="1" smtClean="0">
                <a:solidFill>
                  <a:srgbClr val="FFFFFF"/>
                </a:solidFill>
              </a:rPr>
              <a:t>no</a:t>
            </a:r>
            <a:r>
              <a:rPr lang="de-DE" dirty="0" smtClean="0">
                <a:solidFill>
                  <a:srgbClr val="FFFFFF"/>
                </a:solidFill>
              </a:rPr>
              <a:t> </a:t>
            </a:r>
            <a:r>
              <a:rPr lang="de-DE" dirty="0" err="1" smtClean="0">
                <a:solidFill>
                  <a:srgbClr val="FFFFFF"/>
                </a:solidFill>
              </a:rPr>
              <a:t>functions</a:t>
            </a:r>
            <a:r>
              <a:rPr lang="de-DE" dirty="0" smtClean="0">
                <a:solidFill>
                  <a:srgbClr val="FFFFFF"/>
                </a:solidFill>
              </a:rPr>
              <a:t>!</a:t>
            </a:r>
          </a:p>
          <a:p>
            <a:r>
              <a:rPr lang="de-DE" dirty="0" smtClean="0">
                <a:solidFill>
                  <a:srgbClr val="FFFFFF"/>
                </a:solidFill>
              </a:rPr>
              <a:t>}</a:t>
            </a:r>
            <a:endParaRPr lang="de-DE" dirty="0">
              <a:solidFill>
                <a:srgbClr val="FFFFFF"/>
              </a:solidFill>
            </a:endParaRPr>
          </a:p>
        </p:txBody>
      </p:sp>
    </p:spTree>
    <p:extLst>
      <p:ext uri="{BB962C8B-B14F-4D97-AF65-F5344CB8AC3E}">
        <p14:creationId xmlns:p14="http://schemas.microsoft.com/office/powerpoint/2010/main" val="1932583788"/>
      </p:ext>
    </p:extLst>
  </p:cSld>
  <p:clrMapOvr>
    <a:masterClrMapping/>
  </p:clrMapOvr>
  <p:timing>
    <p:tnLst>
      <p:par>
        <p:cTn xmlns:p14="http://schemas.microsoft.com/office/powerpoint/2010/mai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var</a:t>
            </a:r>
            <a:r>
              <a:rPr lang="de-DE" dirty="0"/>
              <a:t> </a:t>
            </a:r>
            <a:r>
              <a:rPr lang="de-DE" dirty="0" err="1"/>
              <a:t>myObject</a:t>
            </a:r>
            <a:r>
              <a:rPr lang="de-DE" dirty="0"/>
              <a:t> = {</a:t>
            </a:r>
          </a:p>
          <a:p>
            <a:r>
              <a:rPr lang="de-DE" dirty="0"/>
              <a:t>	</a:t>
            </a:r>
            <a:r>
              <a:rPr lang="de-DE" dirty="0" err="1" smtClean="0"/>
              <a:t>val</a:t>
            </a:r>
            <a:r>
              <a:rPr lang="de-DE" dirty="0"/>
              <a:t>: 0,</a:t>
            </a:r>
          </a:p>
          <a:p>
            <a:r>
              <a:rPr lang="de-DE" dirty="0"/>
              <a:t> </a:t>
            </a:r>
            <a:r>
              <a:rPr lang="de-DE" dirty="0" smtClean="0"/>
              <a:t>	</a:t>
            </a:r>
            <a:r>
              <a:rPr lang="de-DE" dirty="0" err="1" smtClean="0"/>
              <a:t>increment</a:t>
            </a:r>
            <a:r>
              <a:rPr lang="de-DE" dirty="0"/>
              <a:t>: </a:t>
            </a:r>
            <a:r>
              <a:rPr lang="de-DE" dirty="0" err="1"/>
              <a:t>function</a:t>
            </a:r>
            <a:r>
              <a:rPr lang="de-DE" dirty="0"/>
              <a:t> (</a:t>
            </a:r>
            <a:r>
              <a:rPr lang="de-DE" dirty="0" err="1"/>
              <a:t>inc</a:t>
            </a:r>
            <a:r>
              <a:rPr lang="de-DE" dirty="0"/>
              <a:t>) {</a:t>
            </a:r>
          </a:p>
          <a:p>
            <a:r>
              <a:rPr lang="de-DE" dirty="0"/>
              <a:t> </a:t>
            </a:r>
            <a:r>
              <a:rPr lang="de-DE" dirty="0" smtClean="0"/>
              <a:t>		</a:t>
            </a:r>
            <a:r>
              <a:rPr lang="de-DE" dirty="0" err="1" smtClean="0"/>
              <a:t>this.val</a:t>
            </a:r>
            <a:r>
              <a:rPr lang="de-DE" dirty="0" smtClean="0"/>
              <a:t> += </a:t>
            </a:r>
            <a:r>
              <a:rPr lang="de-DE" dirty="0" err="1" smtClean="0"/>
              <a:t>inc</a:t>
            </a:r>
            <a:r>
              <a:rPr lang="de-DE" dirty="0" smtClean="0"/>
              <a:t>;</a:t>
            </a:r>
            <a:endParaRPr lang="de-DE" dirty="0"/>
          </a:p>
          <a:p>
            <a:r>
              <a:rPr lang="de-DE" dirty="0"/>
              <a:t> </a:t>
            </a:r>
            <a:r>
              <a:rPr lang="de-DE" dirty="0" smtClean="0"/>
              <a:t>	}</a:t>
            </a:r>
            <a:endParaRPr lang="de-DE" dirty="0"/>
          </a:p>
          <a:p>
            <a:r>
              <a:rPr lang="de-DE" dirty="0"/>
              <a:t>}</a:t>
            </a:r>
            <a:r>
              <a:rPr lang="de-DE" dirty="0" smtClean="0"/>
              <a:t>;</a:t>
            </a:r>
          </a:p>
          <a:p>
            <a:endParaRPr lang="de-DE" dirty="0"/>
          </a:p>
          <a:p>
            <a:r>
              <a:rPr lang="de-DE" dirty="0" err="1" smtClean="0"/>
              <a:t>myObject.increment</a:t>
            </a:r>
            <a:r>
              <a:rPr lang="de-DE" dirty="0"/>
              <a:t>(1);</a:t>
            </a:r>
          </a:p>
          <a:p>
            <a:r>
              <a:rPr lang="de-DE" dirty="0" err="1" smtClean="0"/>
              <a:t>myObject.val</a:t>
            </a:r>
            <a:r>
              <a:rPr lang="de-DE" dirty="0" smtClean="0"/>
              <a:t>; // 1</a:t>
            </a:r>
            <a:endParaRPr lang="de-DE" dirty="0"/>
          </a:p>
        </p:txBody>
      </p:sp>
      <p:sp>
        <p:nvSpPr>
          <p:cNvPr id="4" name="Titel 3"/>
          <p:cNvSpPr>
            <a:spLocks noGrp="1"/>
          </p:cNvSpPr>
          <p:nvPr>
            <p:ph type="title"/>
          </p:nvPr>
        </p:nvSpPr>
        <p:spPr/>
        <p:txBody>
          <a:bodyPr/>
          <a:lstStyle/>
          <a:p>
            <a:r>
              <a:rPr lang="de-DE" dirty="0" err="1" smtClean="0"/>
              <a:t>Method</a:t>
            </a:r>
            <a:r>
              <a:rPr lang="de-DE" dirty="0" smtClean="0"/>
              <a:t> </a:t>
            </a:r>
            <a:r>
              <a:rPr lang="de-DE" dirty="0" err="1" smtClean="0"/>
              <a:t>Invocation</a:t>
            </a:r>
            <a:endParaRPr lang="de-DE" dirty="0"/>
          </a:p>
        </p:txBody>
      </p:sp>
    </p:spTree>
    <p:extLst>
      <p:ext uri="{BB962C8B-B14F-4D97-AF65-F5344CB8AC3E}">
        <p14:creationId xmlns:p14="http://schemas.microsoft.com/office/powerpoint/2010/main" val="1412363408"/>
      </p:ext>
    </p:extLst>
  </p:cSld>
  <p:clrMapOvr>
    <a:masterClrMapping/>
  </p:clrMapOvr>
  <p:timing>
    <p:tnLst>
      <p:par>
        <p:cTn xmlns:p14="http://schemas.microsoft.com/office/powerpoint/2010/mai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fontScale="55000" lnSpcReduction="20000"/>
          </a:bodyPr>
          <a:lstStyle/>
          <a:p>
            <a:pPr marL="0" indent="0">
              <a:buNone/>
            </a:pPr>
            <a:r>
              <a:rPr lang="de-DE" b="1" dirty="0" err="1" smtClean="0"/>
              <a:t>typeof</a:t>
            </a:r>
            <a:endParaRPr lang="de-DE" b="1" dirty="0" smtClean="0"/>
          </a:p>
          <a:p>
            <a:pPr marL="0" indent="0">
              <a:buNone/>
            </a:pPr>
            <a:r>
              <a:rPr lang="de-DE" b="1" dirty="0" smtClean="0"/>
              <a:t>	</a:t>
            </a:r>
            <a:r>
              <a:rPr lang="de-DE" b="1" dirty="0" err="1" smtClean="0"/>
              <a:t>string</a:t>
            </a:r>
            <a:endParaRPr lang="de-DE" b="1" dirty="0" smtClean="0"/>
          </a:p>
          <a:p>
            <a:pPr marL="0" indent="0">
              <a:buNone/>
            </a:pPr>
            <a:r>
              <a:rPr lang="de-DE" b="1" dirty="0" smtClean="0"/>
              <a:t>	</a:t>
            </a:r>
            <a:r>
              <a:rPr lang="de-DE" b="1" dirty="0" err="1" smtClean="0"/>
              <a:t>boolean</a:t>
            </a:r>
            <a:endParaRPr lang="de-DE" b="1" dirty="0" smtClean="0"/>
          </a:p>
          <a:p>
            <a:pPr marL="0" indent="0">
              <a:buNone/>
            </a:pPr>
            <a:r>
              <a:rPr lang="de-DE" b="1" dirty="0" smtClean="0"/>
              <a:t>	</a:t>
            </a:r>
            <a:r>
              <a:rPr lang="de-DE" b="1" dirty="0" err="1" smtClean="0"/>
              <a:t>number</a:t>
            </a:r>
            <a:endParaRPr lang="de-DE" b="1" dirty="0" smtClean="0"/>
          </a:p>
          <a:p>
            <a:pPr marL="0" indent="0">
              <a:buNone/>
            </a:pPr>
            <a:r>
              <a:rPr lang="de-DE" b="1" dirty="0" smtClean="0"/>
              <a:t>	</a:t>
            </a:r>
            <a:r>
              <a:rPr lang="de-DE" b="1" dirty="0" err="1" smtClean="0"/>
              <a:t>object</a:t>
            </a:r>
            <a:endParaRPr lang="de-DE" b="1" dirty="0" smtClean="0"/>
          </a:p>
          <a:p>
            <a:pPr marL="0" indent="0">
              <a:buNone/>
            </a:pPr>
            <a:r>
              <a:rPr lang="de-DE" b="1" dirty="0"/>
              <a:t>	</a:t>
            </a:r>
            <a:r>
              <a:rPr lang="de-DE" b="1" dirty="0" err="1" smtClean="0"/>
              <a:t>function</a:t>
            </a:r>
            <a:endParaRPr lang="de-DE" b="1" dirty="0" smtClean="0"/>
          </a:p>
          <a:p>
            <a:pPr marL="0" indent="0">
              <a:buNone/>
            </a:pPr>
            <a:endParaRPr lang="de-DE" b="1" dirty="0"/>
          </a:p>
          <a:p>
            <a:pPr marL="0" indent="0">
              <a:buNone/>
            </a:pPr>
            <a:r>
              <a:rPr lang="de-DE" b="1" dirty="0" err="1" smtClean="0"/>
              <a:t>instanceof</a:t>
            </a:r>
            <a:endParaRPr lang="de-DE" b="1" dirty="0" smtClean="0"/>
          </a:p>
          <a:p>
            <a:pPr marL="0" indent="0">
              <a:buNone/>
            </a:pPr>
            <a:r>
              <a:rPr lang="de-DE" b="1" dirty="0"/>
              <a:t>	</a:t>
            </a:r>
            <a:r>
              <a:rPr lang="de-DE" b="1" dirty="0" smtClean="0"/>
              <a:t>String</a:t>
            </a:r>
          </a:p>
          <a:p>
            <a:pPr marL="0" indent="0">
              <a:buNone/>
            </a:pPr>
            <a:r>
              <a:rPr lang="de-DE" b="1" dirty="0"/>
              <a:t>	</a:t>
            </a:r>
            <a:r>
              <a:rPr lang="de-DE" b="1" dirty="0" smtClean="0"/>
              <a:t>Array</a:t>
            </a:r>
          </a:p>
          <a:p>
            <a:pPr marL="0" indent="0">
              <a:buNone/>
            </a:pPr>
            <a:r>
              <a:rPr lang="de-DE" b="1" dirty="0"/>
              <a:t>	</a:t>
            </a:r>
            <a:r>
              <a:rPr lang="de-DE" b="1" dirty="0" err="1" smtClean="0"/>
              <a:t>RegExp</a:t>
            </a:r>
            <a:endParaRPr lang="de-DE" b="1" dirty="0" smtClean="0"/>
          </a:p>
          <a:p>
            <a:pPr marL="0" indent="0">
              <a:buNone/>
            </a:pPr>
            <a:r>
              <a:rPr lang="de-DE" b="1" dirty="0"/>
              <a:t>	</a:t>
            </a:r>
            <a:r>
              <a:rPr lang="de-DE" b="1" dirty="0" smtClean="0"/>
              <a:t>[...]</a:t>
            </a:r>
          </a:p>
          <a:p>
            <a:pPr marL="0" indent="0">
              <a:buNone/>
            </a:pPr>
            <a:r>
              <a:rPr lang="de-DE" b="1" dirty="0"/>
              <a:t>	</a:t>
            </a:r>
            <a:r>
              <a:rPr lang="de-DE" b="1" dirty="0" err="1" smtClean="0"/>
              <a:t>Rectangle</a:t>
            </a:r>
            <a:endParaRPr lang="de-DE" b="1" dirty="0" smtClean="0"/>
          </a:p>
          <a:p>
            <a:pPr marL="0" indent="0">
              <a:buNone/>
            </a:pPr>
            <a:endParaRPr lang="de-DE" dirty="0"/>
          </a:p>
        </p:txBody>
      </p:sp>
      <p:sp>
        <p:nvSpPr>
          <p:cNvPr id="3" name="Titel 2"/>
          <p:cNvSpPr>
            <a:spLocks noGrp="1"/>
          </p:cNvSpPr>
          <p:nvPr>
            <p:ph type="title"/>
          </p:nvPr>
        </p:nvSpPr>
        <p:spPr/>
        <p:txBody>
          <a:bodyPr/>
          <a:lstStyle/>
          <a:p>
            <a:r>
              <a:rPr lang="de-DE" dirty="0" smtClean="0"/>
              <a:t>Literale </a:t>
            </a:r>
            <a:r>
              <a:rPr lang="de-DE" dirty="0" err="1" smtClean="0"/>
              <a:t>vs</a:t>
            </a:r>
            <a:r>
              <a:rPr lang="de-DE" dirty="0" smtClean="0"/>
              <a:t> Objekte</a:t>
            </a:r>
            <a:endParaRPr lang="de-DE" dirty="0"/>
          </a:p>
        </p:txBody>
      </p:sp>
    </p:spTree>
    <p:extLst>
      <p:ext uri="{BB962C8B-B14F-4D97-AF65-F5344CB8AC3E}">
        <p14:creationId xmlns:p14="http://schemas.microsoft.com/office/powerpoint/2010/main" val="4282634202"/>
      </p:ext>
    </p:extLst>
  </p:cSld>
  <p:clrMapOvr>
    <a:masterClrMapping/>
  </p:clrMapOvr>
  <p:timing>
    <p:tnLst>
      <p:par>
        <p:cTn xmlns:p14="http://schemas.microsoft.com/office/powerpoint/2010/mai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Objekte werden über das </a:t>
            </a:r>
            <a:r>
              <a:rPr lang="de-DE" dirty="0" err="1" smtClean="0"/>
              <a:t>new-Keyword</a:t>
            </a:r>
            <a:r>
              <a:rPr lang="de-DE" dirty="0" smtClean="0"/>
              <a:t> und eine Konstruktor-Funktion gebildet.</a:t>
            </a:r>
          </a:p>
          <a:p>
            <a:pPr marL="0" indent="0">
              <a:buNone/>
            </a:pPr>
            <a:r>
              <a:rPr lang="de-DE" dirty="0" smtClean="0"/>
              <a:t>Konstruktor-Funktionen beginnen per Konvention mit einem Großbuchstaben (im Ggs. zu „normalen“ Funktionen).</a:t>
            </a:r>
          </a:p>
        </p:txBody>
      </p:sp>
      <p:sp>
        <p:nvSpPr>
          <p:cNvPr id="3" name="Titel 2"/>
          <p:cNvSpPr>
            <a:spLocks noGrp="1"/>
          </p:cNvSpPr>
          <p:nvPr>
            <p:ph type="title"/>
          </p:nvPr>
        </p:nvSpPr>
        <p:spPr/>
        <p:txBody>
          <a:bodyPr/>
          <a:lstStyle/>
          <a:p>
            <a:r>
              <a:rPr lang="de-DE" dirty="0" smtClean="0"/>
              <a:t>Prototypen</a:t>
            </a:r>
            <a:endParaRPr lang="de-DE" dirty="0"/>
          </a:p>
        </p:txBody>
      </p:sp>
    </p:spTree>
    <p:extLst>
      <p:ext uri="{BB962C8B-B14F-4D97-AF65-F5344CB8AC3E}">
        <p14:creationId xmlns:p14="http://schemas.microsoft.com/office/powerpoint/2010/main" val="706981374"/>
      </p:ext>
    </p:extLst>
  </p:cSld>
  <p:clrMapOvr>
    <a:masterClrMapping/>
  </p:clrMapOvr>
  <p:timing>
    <p:tnLst>
      <p:par>
        <p:cTn xmlns:p14="http://schemas.microsoft.com/office/powerpoint/2010/mai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lnSpcReduction="10000"/>
          </a:bodyPr>
          <a:lstStyle/>
          <a:p>
            <a:r>
              <a:rPr lang="de-DE" dirty="0" smtClean="0">
                <a:solidFill>
                  <a:srgbClr val="FFFFFF"/>
                </a:solidFill>
                <a:highlight>
                  <a:srgbClr val="272822"/>
                </a:highlight>
              </a:rPr>
              <a:t>/**</a:t>
            </a:r>
          </a:p>
          <a:p>
            <a:r>
              <a:rPr lang="de-DE" dirty="0" smtClean="0">
                <a:solidFill>
                  <a:srgbClr val="FFFFFF"/>
                </a:solidFill>
                <a:highlight>
                  <a:srgbClr val="272822"/>
                </a:highlight>
              </a:rPr>
              <a:t>* @</a:t>
            </a:r>
            <a:r>
              <a:rPr lang="de-DE" dirty="0" err="1" smtClean="0">
                <a:solidFill>
                  <a:srgbClr val="FFFFFF"/>
                </a:solidFill>
                <a:highlight>
                  <a:srgbClr val="272822"/>
                </a:highlight>
              </a:rPr>
              <a:t>Constructor</a:t>
            </a:r>
            <a:endParaRPr lang="de-DE" dirty="0" smtClean="0">
              <a:solidFill>
                <a:srgbClr val="FFFFFF"/>
              </a:solidFill>
              <a:highlight>
                <a:srgbClr val="272822"/>
              </a:highlight>
            </a:endParaRPr>
          </a:p>
          <a:p>
            <a:r>
              <a:rPr lang="de-DE" dirty="0" smtClean="0">
                <a:solidFill>
                  <a:srgbClr val="FFFFFF"/>
                </a:solidFill>
                <a:highlight>
                  <a:srgbClr val="272822"/>
                </a:highlight>
              </a:rPr>
              <a:t>*/</a:t>
            </a:r>
          </a:p>
          <a:p>
            <a:r>
              <a:rPr lang="de-DE" dirty="0" err="1" smtClean="0">
                <a:solidFill>
                  <a:srgbClr val="FFFFFF"/>
                </a:solidFill>
                <a:highlight>
                  <a:srgbClr val="272822"/>
                </a:highlight>
              </a:rPr>
              <a:t>function</a:t>
            </a:r>
            <a:r>
              <a:rPr lang="de-DE" dirty="0" smtClean="0">
                <a:solidFill>
                  <a:srgbClr val="FFFFFF"/>
                </a:solidFill>
                <a:highlight>
                  <a:srgbClr val="272822"/>
                </a:highlight>
              </a:rPr>
              <a:t> </a:t>
            </a:r>
            <a:r>
              <a:rPr lang="de-DE" dirty="0" err="1">
                <a:solidFill>
                  <a:srgbClr val="FFFFFF"/>
                </a:solidFill>
                <a:highlight>
                  <a:srgbClr val="272822"/>
                </a:highlight>
              </a:rPr>
              <a:t>Rectangle</a:t>
            </a:r>
            <a:r>
              <a:rPr lang="de-DE" dirty="0">
                <a:solidFill>
                  <a:srgbClr val="FFFFFF"/>
                </a:solidFill>
                <a:highlight>
                  <a:srgbClr val="272822"/>
                </a:highlight>
              </a:rPr>
              <a:t>(</a:t>
            </a:r>
            <a:r>
              <a:rPr lang="de-DE" dirty="0" err="1">
                <a:solidFill>
                  <a:srgbClr val="FFFFFF"/>
                </a:solidFill>
                <a:highlight>
                  <a:srgbClr val="272822"/>
                </a:highlight>
              </a:rPr>
              <a:t>width</a:t>
            </a:r>
            <a:r>
              <a:rPr lang="de-DE" dirty="0">
                <a:solidFill>
                  <a:srgbClr val="FFFFFF"/>
                </a:solidFill>
                <a:highlight>
                  <a:srgbClr val="272822"/>
                </a:highlight>
              </a:rPr>
              <a:t>, </a:t>
            </a:r>
            <a:r>
              <a:rPr lang="de-DE" dirty="0" err="1">
                <a:solidFill>
                  <a:srgbClr val="FFFFFF"/>
                </a:solidFill>
                <a:highlight>
                  <a:srgbClr val="272822"/>
                </a:highlight>
              </a:rPr>
              <a:t>height</a:t>
            </a:r>
            <a:r>
              <a:rPr lang="de-DE" dirty="0">
                <a:solidFill>
                  <a:srgbClr val="FFFFFF"/>
                </a:solidFill>
                <a:highlight>
                  <a:srgbClr val="272822"/>
                </a:highlight>
              </a:rPr>
              <a:t>) { </a:t>
            </a:r>
            <a:endParaRPr lang="de-DE" dirty="0" smtClean="0">
              <a:solidFill>
                <a:srgbClr val="FFFFFF"/>
              </a:solidFill>
              <a:highlight>
                <a:srgbClr val="272822"/>
              </a:highlight>
            </a:endParaRPr>
          </a:p>
          <a:p>
            <a:r>
              <a:rPr lang="de-DE" dirty="0">
                <a:solidFill>
                  <a:srgbClr val="FFFFFF"/>
                </a:solidFill>
                <a:highlight>
                  <a:srgbClr val="272822"/>
                </a:highlight>
              </a:rPr>
              <a:t>	</a:t>
            </a:r>
            <a:r>
              <a:rPr lang="de-DE" dirty="0" err="1" smtClean="0">
                <a:solidFill>
                  <a:srgbClr val="FFFFFF"/>
                </a:solidFill>
                <a:highlight>
                  <a:srgbClr val="272822"/>
                </a:highlight>
              </a:rPr>
              <a:t>this.width</a:t>
            </a:r>
            <a:r>
              <a:rPr lang="de-DE" dirty="0" smtClean="0">
                <a:solidFill>
                  <a:srgbClr val="FFFFFF"/>
                </a:solidFill>
                <a:highlight>
                  <a:srgbClr val="272822"/>
                </a:highlight>
              </a:rPr>
              <a:t> </a:t>
            </a:r>
            <a:r>
              <a:rPr lang="de-DE" dirty="0">
                <a:solidFill>
                  <a:srgbClr val="FFFFFF"/>
                </a:solidFill>
                <a:highlight>
                  <a:srgbClr val="272822"/>
                </a:highlight>
              </a:rPr>
              <a:t>= </a:t>
            </a:r>
            <a:r>
              <a:rPr lang="de-DE" dirty="0" err="1">
                <a:solidFill>
                  <a:srgbClr val="FFFFFF"/>
                </a:solidFill>
                <a:highlight>
                  <a:srgbClr val="272822"/>
                </a:highlight>
              </a:rPr>
              <a:t>width</a:t>
            </a:r>
            <a:r>
              <a:rPr lang="de-DE" dirty="0">
                <a:solidFill>
                  <a:srgbClr val="FFFFFF"/>
                </a:solidFill>
                <a:highlight>
                  <a:srgbClr val="272822"/>
                </a:highlight>
              </a:rPr>
              <a:t>;</a:t>
            </a:r>
          </a:p>
          <a:p>
            <a:r>
              <a:rPr lang="de-DE" dirty="0" smtClean="0">
                <a:solidFill>
                  <a:srgbClr val="FFFFFF"/>
                </a:solidFill>
                <a:highlight>
                  <a:srgbClr val="272822"/>
                </a:highlight>
              </a:rPr>
              <a:t>	</a:t>
            </a:r>
            <a:r>
              <a:rPr lang="de-DE" dirty="0" err="1" smtClean="0">
                <a:solidFill>
                  <a:srgbClr val="FFFFFF"/>
                </a:solidFill>
                <a:highlight>
                  <a:srgbClr val="272822"/>
                </a:highlight>
              </a:rPr>
              <a:t>this.height</a:t>
            </a:r>
            <a:r>
              <a:rPr lang="de-DE" dirty="0" smtClean="0">
                <a:solidFill>
                  <a:srgbClr val="FFFFFF"/>
                </a:solidFill>
                <a:highlight>
                  <a:srgbClr val="272822"/>
                </a:highlight>
              </a:rPr>
              <a:t> </a:t>
            </a:r>
            <a:r>
              <a:rPr lang="de-DE" dirty="0">
                <a:solidFill>
                  <a:srgbClr val="FFFFFF"/>
                </a:solidFill>
                <a:highlight>
                  <a:srgbClr val="272822"/>
                </a:highlight>
              </a:rPr>
              <a:t>= </a:t>
            </a:r>
            <a:r>
              <a:rPr lang="de-DE" dirty="0" err="1">
                <a:solidFill>
                  <a:srgbClr val="FFFFFF"/>
                </a:solidFill>
                <a:highlight>
                  <a:srgbClr val="272822"/>
                </a:highlight>
              </a:rPr>
              <a:t>height</a:t>
            </a:r>
            <a:r>
              <a:rPr lang="de-DE" dirty="0">
                <a:solidFill>
                  <a:srgbClr val="FFFFFF"/>
                </a:solidFill>
                <a:highlight>
                  <a:srgbClr val="272822"/>
                </a:highlight>
              </a:rPr>
              <a:t>;</a:t>
            </a:r>
          </a:p>
          <a:p>
            <a:r>
              <a:rPr lang="de-DE" dirty="0" smtClean="0">
                <a:solidFill>
                  <a:srgbClr val="FFFFFF"/>
                </a:solidFill>
                <a:highlight>
                  <a:srgbClr val="272822"/>
                </a:highlight>
              </a:rPr>
              <a:t>}</a:t>
            </a:r>
          </a:p>
          <a:p>
            <a:endParaRPr lang="de-DE" dirty="0" smtClean="0">
              <a:solidFill>
                <a:srgbClr val="FFFFFF"/>
              </a:solidFill>
              <a:highlight>
                <a:srgbClr val="272822"/>
              </a:highlight>
            </a:endParaRPr>
          </a:p>
          <a:p>
            <a:r>
              <a:rPr lang="de-DE" dirty="0" smtClean="0">
                <a:solidFill>
                  <a:srgbClr val="FFFFFF"/>
                </a:solidFill>
                <a:highlight>
                  <a:srgbClr val="272822"/>
                </a:highlight>
              </a:rPr>
              <a:t>// Benutzung</a:t>
            </a:r>
            <a:endParaRPr lang="de-DE" dirty="0">
              <a:solidFill>
                <a:srgbClr val="FFFFFF"/>
              </a:solidFill>
              <a:highlight>
                <a:srgbClr val="272822"/>
              </a:highlight>
            </a:endParaRPr>
          </a:p>
          <a:p>
            <a:r>
              <a:rPr lang="de-DE" dirty="0" err="1"/>
              <a:t>var</a:t>
            </a:r>
            <a:r>
              <a:rPr lang="de-DE" dirty="0"/>
              <a:t> </a:t>
            </a:r>
            <a:r>
              <a:rPr lang="de-DE" dirty="0" err="1"/>
              <a:t>myRectangle</a:t>
            </a:r>
            <a:r>
              <a:rPr lang="de-DE" dirty="0"/>
              <a:t> = </a:t>
            </a:r>
            <a:r>
              <a:rPr lang="de-DE" dirty="0" err="1"/>
              <a:t>new</a:t>
            </a:r>
            <a:r>
              <a:rPr lang="de-DE" dirty="0"/>
              <a:t> </a:t>
            </a:r>
            <a:r>
              <a:rPr lang="de-DE" dirty="0" err="1"/>
              <a:t>Rectangle</a:t>
            </a:r>
            <a:r>
              <a:rPr lang="de-DE" dirty="0"/>
              <a:t>(5, 5); </a:t>
            </a:r>
            <a:endParaRPr lang="de-DE" dirty="0" smtClean="0"/>
          </a:p>
          <a:p>
            <a:r>
              <a:rPr lang="de-DE" dirty="0" err="1" smtClean="0"/>
              <a:t>myRectangle.width</a:t>
            </a:r>
            <a:r>
              <a:rPr lang="de-DE" dirty="0" smtClean="0"/>
              <a:t>; </a:t>
            </a:r>
            <a:r>
              <a:rPr lang="de-DE" dirty="0"/>
              <a:t>// 5 </a:t>
            </a:r>
          </a:p>
          <a:p>
            <a:endParaRPr lang="de-DE" dirty="0" smtClean="0">
              <a:solidFill>
                <a:srgbClr val="FFFFFF"/>
              </a:solidFill>
              <a:highlight>
                <a:srgbClr val="272822"/>
              </a:highlight>
            </a:endParaRPr>
          </a:p>
          <a:p>
            <a:endParaRPr lang="de-DE" dirty="0">
              <a:solidFill>
                <a:srgbClr val="FFFFFF"/>
              </a:solidFill>
              <a:highlight>
                <a:srgbClr val="272822"/>
              </a:highlight>
            </a:endParaRPr>
          </a:p>
          <a:p>
            <a:endParaRPr lang="de-DE" dirty="0">
              <a:solidFill>
                <a:srgbClr val="FFFFFF"/>
              </a:solidFill>
            </a:endParaRPr>
          </a:p>
        </p:txBody>
      </p:sp>
      <p:sp>
        <p:nvSpPr>
          <p:cNvPr id="4" name="Titel 3"/>
          <p:cNvSpPr>
            <a:spLocks noGrp="1"/>
          </p:cNvSpPr>
          <p:nvPr>
            <p:ph type="title"/>
          </p:nvPr>
        </p:nvSpPr>
        <p:spPr/>
        <p:txBody>
          <a:bodyPr/>
          <a:lstStyle/>
          <a:p>
            <a:r>
              <a:rPr lang="de-DE" dirty="0" err="1" smtClean="0"/>
              <a:t>Constructor</a:t>
            </a:r>
            <a:endParaRPr lang="de-DE" dirty="0"/>
          </a:p>
        </p:txBody>
      </p:sp>
    </p:spTree>
    <p:extLst>
      <p:ext uri="{BB962C8B-B14F-4D97-AF65-F5344CB8AC3E}">
        <p14:creationId xmlns:p14="http://schemas.microsoft.com/office/powerpoint/2010/main" val="1204573933"/>
      </p:ext>
    </p:extLst>
  </p:cSld>
  <p:clrMapOvr>
    <a:masterClrMapping/>
  </p:clrMapOvr>
  <p:timing>
    <p:tnLst>
      <p:par>
        <p:cTn xmlns:p14="http://schemas.microsoft.com/office/powerpoint/2010/mai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a:t>Wird die </a:t>
            </a:r>
            <a:r>
              <a:rPr lang="de-DE" dirty="0" err="1"/>
              <a:t>new</a:t>
            </a:r>
            <a:r>
              <a:rPr lang="de-DE" dirty="0"/>
              <a:t>-Anweisung vergessen, dann wird die Funktion nicht als Konstruktor-Funktion aufgerufen. </a:t>
            </a:r>
            <a:endParaRPr lang="de-DE" dirty="0" smtClean="0"/>
          </a:p>
          <a:p>
            <a:pPr marL="0" indent="0">
              <a:buNone/>
            </a:pPr>
            <a:r>
              <a:rPr lang="de-DE" dirty="0" smtClean="0"/>
              <a:t>Es </a:t>
            </a:r>
            <a:r>
              <a:rPr lang="de-DE" dirty="0"/>
              <a:t>steht dann kein neues Objekt als </a:t>
            </a:r>
            <a:r>
              <a:rPr lang="de-DE" dirty="0" err="1"/>
              <a:t>this</a:t>
            </a:r>
            <a:r>
              <a:rPr lang="de-DE" dirty="0"/>
              <a:t>-Objekt zur Verfügung. </a:t>
            </a:r>
            <a:endParaRPr lang="de-DE" dirty="0" smtClean="0"/>
          </a:p>
          <a:p>
            <a:pPr marL="0" indent="0">
              <a:buNone/>
            </a:pPr>
            <a:r>
              <a:rPr lang="de-DE" dirty="0" smtClean="0"/>
              <a:t>Das </a:t>
            </a:r>
            <a:r>
              <a:rPr lang="de-DE" dirty="0" err="1"/>
              <a:t>this</a:t>
            </a:r>
            <a:r>
              <a:rPr lang="de-DE" dirty="0"/>
              <a:t>-Objekt ist dann beispielsweise das globale Objekt. </a:t>
            </a:r>
            <a:endParaRPr lang="de-DE" dirty="0" smtClean="0"/>
          </a:p>
          <a:p>
            <a:pPr marL="0" indent="0">
              <a:buNone/>
            </a:pPr>
            <a:r>
              <a:rPr lang="de-DE" dirty="0" smtClean="0"/>
              <a:t>Das </a:t>
            </a:r>
            <a:r>
              <a:rPr lang="de-DE" dirty="0"/>
              <a:t>heißt, die Funktion wird die übergebenen Parameter dem globalen Objekt zuweisen. </a:t>
            </a:r>
          </a:p>
        </p:txBody>
      </p:sp>
      <p:sp>
        <p:nvSpPr>
          <p:cNvPr id="3" name="Titel 2"/>
          <p:cNvSpPr>
            <a:spLocks noGrp="1"/>
          </p:cNvSpPr>
          <p:nvPr>
            <p:ph type="title"/>
          </p:nvPr>
        </p:nvSpPr>
        <p:spPr/>
        <p:txBody>
          <a:bodyPr/>
          <a:lstStyle/>
          <a:p>
            <a:r>
              <a:rPr lang="de-DE" dirty="0" smtClean="0"/>
              <a:t>Das </a:t>
            </a:r>
            <a:r>
              <a:rPr lang="de-DE" dirty="0" err="1" smtClean="0"/>
              <a:t>new-Keyword</a:t>
            </a:r>
            <a:endParaRPr lang="de-DE" dirty="0"/>
          </a:p>
        </p:txBody>
      </p:sp>
    </p:spTree>
    <p:extLst>
      <p:ext uri="{BB962C8B-B14F-4D97-AF65-F5344CB8AC3E}">
        <p14:creationId xmlns:p14="http://schemas.microsoft.com/office/powerpoint/2010/main" val="1793394585"/>
      </p:ext>
    </p:extLst>
  </p:cSld>
  <p:clrMapOvr>
    <a:masterClrMapping/>
  </p:clrMapOvr>
  <p:timing>
    <p:tnLst>
      <p:par>
        <p:cTn xmlns:p14="http://schemas.microsoft.com/office/powerpoint/2010/mai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function</a:t>
            </a:r>
            <a:r>
              <a:rPr lang="de-DE" dirty="0"/>
              <a:t> </a:t>
            </a:r>
            <a:r>
              <a:rPr lang="de-DE" dirty="0" err="1" smtClean="0"/>
              <a:t>Rectangle</a:t>
            </a:r>
            <a:r>
              <a:rPr lang="de-DE" dirty="0"/>
              <a:t>(</a:t>
            </a:r>
            <a:r>
              <a:rPr lang="de-DE" dirty="0" err="1"/>
              <a:t>width</a:t>
            </a:r>
            <a:r>
              <a:rPr lang="de-DE" dirty="0"/>
              <a:t>, </a:t>
            </a:r>
            <a:r>
              <a:rPr lang="de-DE" dirty="0" err="1"/>
              <a:t>height</a:t>
            </a:r>
            <a:r>
              <a:rPr lang="de-DE" dirty="0"/>
              <a:t>) {</a:t>
            </a:r>
          </a:p>
          <a:p>
            <a:r>
              <a:rPr lang="de-DE" dirty="0"/>
              <a:t>	</a:t>
            </a:r>
            <a:r>
              <a:rPr lang="de-DE" dirty="0" err="1"/>
              <a:t>if</a:t>
            </a:r>
            <a:r>
              <a:rPr lang="de-DE" dirty="0"/>
              <a:t> (!(</a:t>
            </a:r>
            <a:r>
              <a:rPr lang="de-DE" dirty="0" err="1"/>
              <a:t>this</a:t>
            </a:r>
            <a:r>
              <a:rPr lang="de-DE" dirty="0"/>
              <a:t> </a:t>
            </a:r>
            <a:r>
              <a:rPr lang="de-DE" dirty="0" err="1"/>
              <a:t>instanceof</a:t>
            </a:r>
            <a:r>
              <a:rPr lang="de-DE" dirty="0"/>
              <a:t> </a:t>
            </a:r>
            <a:r>
              <a:rPr lang="de-DE" dirty="0" err="1" smtClean="0"/>
              <a:t>Rectangle</a:t>
            </a:r>
            <a:r>
              <a:rPr lang="de-DE" dirty="0"/>
              <a:t>)) { // check!</a:t>
            </a:r>
          </a:p>
          <a:p>
            <a:r>
              <a:rPr lang="de-DE" dirty="0"/>
              <a:t>		</a:t>
            </a:r>
            <a:r>
              <a:rPr lang="de-DE" dirty="0" err="1"/>
              <a:t>throw</a:t>
            </a:r>
            <a:r>
              <a:rPr lang="de-DE" dirty="0"/>
              <a:t> "</a:t>
            </a:r>
            <a:r>
              <a:rPr lang="de-DE" dirty="0" err="1"/>
              <a:t>Use</a:t>
            </a:r>
            <a:r>
              <a:rPr lang="de-DE" dirty="0"/>
              <a:t> </a:t>
            </a:r>
            <a:r>
              <a:rPr lang="de-DE" dirty="0" err="1"/>
              <a:t>this</a:t>
            </a:r>
            <a:r>
              <a:rPr lang="de-DE" dirty="0"/>
              <a:t> </a:t>
            </a:r>
            <a:r>
              <a:rPr lang="de-DE" dirty="0" err="1"/>
              <a:t>function</a:t>
            </a:r>
            <a:r>
              <a:rPr lang="de-DE" dirty="0"/>
              <a:t> </a:t>
            </a:r>
            <a:r>
              <a:rPr lang="de-DE" dirty="0" err="1"/>
              <a:t>as</a:t>
            </a:r>
            <a:r>
              <a:rPr lang="de-DE" dirty="0"/>
              <a:t> a </a:t>
            </a:r>
            <a:r>
              <a:rPr lang="de-DE" dirty="0" err="1"/>
              <a:t>constructor</a:t>
            </a:r>
            <a:r>
              <a:rPr lang="de-DE" dirty="0"/>
              <a:t>"; 	</a:t>
            </a:r>
          </a:p>
          <a:p>
            <a:r>
              <a:rPr lang="de-DE" dirty="0"/>
              <a:t>	}</a:t>
            </a:r>
          </a:p>
          <a:p>
            <a:r>
              <a:rPr lang="de-DE" dirty="0"/>
              <a:t>	</a:t>
            </a:r>
            <a:r>
              <a:rPr lang="de-DE" dirty="0" err="1"/>
              <a:t>this.width</a:t>
            </a:r>
            <a:r>
              <a:rPr lang="de-DE" dirty="0"/>
              <a:t> = </a:t>
            </a:r>
            <a:r>
              <a:rPr lang="de-DE" dirty="0" err="1"/>
              <a:t>width</a:t>
            </a:r>
            <a:r>
              <a:rPr lang="de-DE" dirty="0"/>
              <a:t>;</a:t>
            </a:r>
          </a:p>
          <a:p>
            <a:r>
              <a:rPr lang="de-DE" dirty="0"/>
              <a:t>	</a:t>
            </a:r>
            <a:r>
              <a:rPr lang="de-DE" dirty="0" err="1"/>
              <a:t>this.height</a:t>
            </a:r>
            <a:r>
              <a:rPr lang="de-DE" dirty="0"/>
              <a:t> = </a:t>
            </a:r>
            <a:r>
              <a:rPr lang="de-DE" dirty="0" err="1"/>
              <a:t>height</a:t>
            </a:r>
            <a:r>
              <a:rPr lang="de-DE" dirty="0"/>
              <a:t>; </a:t>
            </a:r>
          </a:p>
          <a:p>
            <a:r>
              <a:rPr lang="de-DE" dirty="0"/>
              <a:t>}</a:t>
            </a:r>
          </a:p>
          <a:p>
            <a:endParaRPr lang="de-DE" dirty="0"/>
          </a:p>
        </p:txBody>
      </p:sp>
      <p:sp>
        <p:nvSpPr>
          <p:cNvPr id="3" name="Titel 2"/>
          <p:cNvSpPr>
            <a:spLocks noGrp="1"/>
          </p:cNvSpPr>
          <p:nvPr>
            <p:ph type="title"/>
          </p:nvPr>
        </p:nvSpPr>
        <p:spPr/>
        <p:txBody>
          <a:bodyPr/>
          <a:lstStyle/>
          <a:p>
            <a:r>
              <a:rPr lang="de-DE" dirty="0" smtClean="0"/>
              <a:t>Konstruktor-Aufruf überprüfen</a:t>
            </a:r>
            <a:endParaRPr lang="de-DE" dirty="0"/>
          </a:p>
        </p:txBody>
      </p:sp>
    </p:spTree>
    <p:extLst>
      <p:ext uri="{BB962C8B-B14F-4D97-AF65-F5344CB8AC3E}">
        <p14:creationId xmlns:p14="http://schemas.microsoft.com/office/powerpoint/2010/main" val="3816446102"/>
      </p:ext>
    </p:extLst>
  </p:cSld>
  <p:clrMapOvr>
    <a:masterClrMapping/>
  </p:clrMapOvr>
  <p:timing>
    <p:tnLst>
      <p:par>
        <p:cTn xmlns:p14="http://schemas.microsoft.com/office/powerpoint/2010/mai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JS ist </a:t>
            </a:r>
            <a:r>
              <a:rPr lang="de-DE" dirty="0"/>
              <a:t>k</a:t>
            </a:r>
            <a:r>
              <a:rPr lang="de-DE" dirty="0" smtClean="0"/>
              <a:t>eine klassenbasierte Sprache.</a:t>
            </a:r>
          </a:p>
          <a:p>
            <a:pPr marL="0" indent="0">
              <a:buNone/>
            </a:pPr>
            <a:r>
              <a:rPr lang="de-DE" dirty="0" smtClean="0"/>
              <a:t>Vererbung nur auf Objektebene eingebaut (seit ES5).</a:t>
            </a:r>
          </a:p>
          <a:p>
            <a:pPr marL="0" indent="0">
              <a:buNone/>
            </a:pPr>
            <a:r>
              <a:rPr lang="de-DE" dirty="0" smtClean="0"/>
              <a:t>Aber verschiedene Objekterzeugungsmuster sind anwendbar.</a:t>
            </a:r>
          </a:p>
          <a:p>
            <a:pPr marL="0" indent="0">
              <a:buNone/>
            </a:pPr>
            <a:endParaRPr lang="de-DE" dirty="0" smtClean="0"/>
          </a:p>
        </p:txBody>
      </p:sp>
      <p:sp>
        <p:nvSpPr>
          <p:cNvPr id="3" name="Titel 2"/>
          <p:cNvSpPr>
            <a:spLocks noGrp="1"/>
          </p:cNvSpPr>
          <p:nvPr>
            <p:ph type="title"/>
          </p:nvPr>
        </p:nvSpPr>
        <p:spPr/>
        <p:txBody>
          <a:bodyPr/>
          <a:lstStyle/>
          <a:p>
            <a:r>
              <a:rPr lang="de-DE" dirty="0" err="1" smtClean="0"/>
              <a:t>Objekerzeugungsmuster</a:t>
            </a:r>
            <a:endParaRPr lang="de-DE" dirty="0"/>
          </a:p>
        </p:txBody>
      </p:sp>
    </p:spTree>
    <p:extLst>
      <p:ext uri="{BB962C8B-B14F-4D97-AF65-F5344CB8AC3E}">
        <p14:creationId xmlns:p14="http://schemas.microsoft.com/office/powerpoint/2010/main" val="3665476923"/>
      </p:ext>
    </p:extLst>
  </p:cSld>
  <p:clrMapOvr>
    <a:masterClrMapping/>
  </p:clrMapOvr>
  <p:timing>
    <p:tnLst>
      <p:par>
        <p:cTn xmlns:p14="http://schemas.microsoft.com/office/powerpoint/2010/mai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function</a:t>
            </a:r>
            <a:r>
              <a:rPr lang="de-DE" dirty="0"/>
              <a:t> Person(</a:t>
            </a:r>
            <a:r>
              <a:rPr lang="de-DE" dirty="0" err="1"/>
              <a:t>firstName</a:t>
            </a:r>
            <a:r>
              <a:rPr lang="de-DE" dirty="0"/>
              <a:t>, </a:t>
            </a:r>
            <a:r>
              <a:rPr lang="de-DE" dirty="0" err="1"/>
              <a:t>lastName</a:t>
            </a:r>
            <a:r>
              <a:rPr lang="de-DE" dirty="0"/>
              <a:t>) {</a:t>
            </a:r>
          </a:p>
          <a:p>
            <a:r>
              <a:rPr lang="de-DE" dirty="0"/>
              <a:t>	</a:t>
            </a:r>
            <a:r>
              <a:rPr lang="de-DE" dirty="0" err="1"/>
              <a:t>var</a:t>
            </a:r>
            <a:r>
              <a:rPr lang="de-DE" dirty="0"/>
              <a:t> </a:t>
            </a:r>
            <a:r>
              <a:rPr lang="de-DE" dirty="0" err="1"/>
              <a:t>that</a:t>
            </a:r>
            <a:r>
              <a:rPr lang="de-DE" dirty="0"/>
              <a:t> = {};</a:t>
            </a:r>
          </a:p>
          <a:p>
            <a:r>
              <a:rPr lang="de-DE" dirty="0"/>
              <a:t>	</a:t>
            </a:r>
            <a:r>
              <a:rPr lang="de-DE" dirty="0" err="1"/>
              <a:t>that.firstName</a:t>
            </a:r>
            <a:r>
              <a:rPr lang="de-DE" dirty="0"/>
              <a:t> = </a:t>
            </a:r>
            <a:r>
              <a:rPr lang="de-DE" dirty="0" err="1"/>
              <a:t>firstName</a:t>
            </a:r>
            <a:r>
              <a:rPr lang="de-DE" dirty="0"/>
              <a:t>;</a:t>
            </a:r>
          </a:p>
          <a:p>
            <a:r>
              <a:rPr lang="de-DE" dirty="0"/>
              <a:t>	</a:t>
            </a:r>
            <a:r>
              <a:rPr lang="de-DE" dirty="0" err="1"/>
              <a:t>that.lastName</a:t>
            </a:r>
            <a:r>
              <a:rPr lang="de-DE" dirty="0"/>
              <a:t> = </a:t>
            </a:r>
            <a:r>
              <a:rPr lang="de-DE" dirty="0" err="1"/>
              <a:t>lastName</a:t>
            </a:r>
            <a:r>
              <a:rPr lang="de-DE" dirty="0"/>
              <a:t>;</a:t>
            </a:r>
          </a:p>
          <a:p>
            <a:r>
              <a:rPr lang="de-DE" dirty="0"/>
              <a:t>	</a:t>
            </a:r>
            <a:r>
              <a:rPr lang="de-DE" dirty="0" err="1"/>
              <a:t>return</a:t>
            </a:r>
            <a:r>
              <a:rPr lang="de-DE" dirty="0"/>
              <a:t> </a:t>
            </a:r>
            <a:r>
              <a:rPr lang="de-DE" dirty="0" err="1"/>
              <a:t>that</a:t>
            </a:r>
            <a:r>
              <a:rPr lang="de-DE" dirty="0"/>
              <a:t>;</a:t>
            </a:r>
          </a:p>
          <a:p>
            <a:r>
              <a:rPr lang="de-DE" dirty="0" smtClean="0"/>
              <a:t>}</a:t>
            </a:r>
          </a:p>
          <a:p>
            <a:endParaRPr lang="de-DE" dirty="0"/>
          </a:p>
          <a:p>
            <a:r>
              <a:rPr lang="de-DE" dirty="0" err="1" smtClean="0"/>
              <a:t>var</a:t>
            </a:r>
            <a:r>
              <a:rPr lang="de-DE" dirty="0" smtClean="0"/>
              <a:t> x = </a:t>
            </a:r>
            <a:r>
              <a:rPr lang="de-DE" dirty="0" err="1" smtClean="0"/>
              <a:t>new</a:t>
            </a:r>
            <a:r>
              <a:rPr lang="de-DE" dirty="0" smtClean="0"/>
              <a:t> Person();</a:t>
            </a:r>
          </a:p>
          <a:p>
            <a:r>
              <a:rPr lang="de-DE" dirty="0" smtClean="0"/>
              <a:t>x </a:t>
            </a:r>
            <a:r>
              <a:rPr lang="de-DE" dirty="0" err="1" smtClean="0"/>
              <a:t>instanceof</a:t>
            </a:r>
            <a:r>
              <a:rPr lang="de-DE" dirty="0" smtClean="0"/>
              <a:t> Person;</a:t>
            </a:r>
            <a:endParaRPr lang="de-DE" dirty="0"/>
          </a:p>
          <a:p>
            <a:endParaRPr lang="de-DE" dirty="0"/>
          </a:p>
        </p:txBody>
      </p:sp>
      <p:sp>
        <p:nvSpPr>
          <p:cNvPr id="3" name="Titel 2"/>
          <p:cNvSpPr>
            <a:spLocks noGrp="1"/>
          </p:cNvSpPr>
          <p:nvPr>
            <p:ph type="title"/>
          </p:nvPr>
        </p:nvSpPr>
        <p:spPr/>
        <p:txBody>
          <a:bodyPr/>
          <a:lstStyle/>
          <a:p>
            <a:r>
              <a:rPr lang="de-DE" dirty="0" err="1" smtClean="0"/>
              <a:t>that</a:t>
            </a:r>
            <a:r>
              <a:rPr lang="de-DE" dirty="0" smtClean="0"/>
              <a:t>-Entwurfsmuster für </a:t>
            </a:r>
            <a:r>
              <a:rPr lang="de-DE" dirty="0" err="1" smtClean="0"/>
              <a:t>Konstruktoren</a:t>
            </a:r>
            <a:endParaRPr lang="de-DE" dirty="0"/>
          </a:p>
        </p:txBody>
      </p:sp>
    </p:spTree>
    <p:extLst>
      <p:ext uri="{BB962C8B-B14F-4D97-AF65-F5344CB8AC3E}">
        <p14:creationId xmlns:p14="http://schemas.microsoft.com/office/powerpoint/2010/main" val="345267902"/>
      </p:ext>
    </p:extLst>
  </p:cSld>
  <p:clrMapOvr>
    <a:masterClrMapping/>
  </p:clrMapOvr>
  <p:timing>
    <p:tnLst>
      <p:par>
        <p:cTn xmlns:p14="http://schemas.microsoft.com/office/powerpoint/2010/mai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function</a:t>
            </a:r>
            <a:r>
              <a:rPr lang="de-DE" dirty="0"/>
              <a:t> Car(</a:t>
            </a:r>
            <a:r>
              <a:rPr lang="de-DE" dirty="0" err="1"/>
              <a:t>manufacturer</a:t>
            </a:r>
            <a:r>
              <a:rPr lang="de-DE" dirty="0"/>
              <a:t>) {</a:t>
            </a:r>
          </a:p>
          <a:p>
            <a:r>
              <a:rPr lang="de-DE" dirty="0"/>
              <a:t>	</a:t>
            </a:r>
            <a:r>
              <a:rPr lang="de-DE" dirty="0" err="1"/>
              <a:t>if</a:t>
            </a:r>
            <a:r>
              <a:rPr lang="de-DE" dirty="0"/>
              <a:t> (!(</a:t>
            </a:r>
            <a:r>
              <a:rPr lang="de-DE" dirty="0" err="1"/>
              <a:t>this</a:t>
            </a:r>
            <a:r>
              <a:rPr lang="de-DE" dirty="0"/>
              <a:t> </a:t>
            </a:r>
            <a:r>
              <a:rPr lang="de-DE" dirty="0" err="1"/>
              <a:t>instanceof</a:t>
            </a:r>
            <a:r>
              <a:rPr lang="de-DE" dirty="0"/>
              <a:t> Car)) {</a:t>
            </a:r>
          </a:p>
          <a:p>
            <a:r>
              <a:rPr lang="de-DE" dirty="0"/>
              <a:t>		</a:t>
            </a:r>
            <a:r>
              <a:rPr lang="de-DE" dirty="0" err="1"/>
              <a:t>return</a:t>
            </a:r>
            <a:r>
              <a:rPr lang="de-DE" dirty="0"/>
              <a:t> </a:t>
            </a:r>
            <a:r>
              <a:rPr lang="de-DE" dirty="0" err="1"/>
              <a:t>new</a:t>
            </a:r>
            <a:r>
              <a:rPr lang="de-DE" dirty="0"/>
              <a:t> Car(</a:t>
            </a:r>
            <a:r>
              <a:rPr lang="de-DE" dirty="0" err="1"/>
              <a:t>manufacturer</a:t>
            </a:r>
            <a:r>
              <a:rPr lang="de-DE" dirty="0"/>
              <a:t>);</a:t>
            </a:r>
          </a:p>
          <a:p>
            <a:r>
              <a:rPr lang="de-DE" dirty="0"/>
              <a:t>	}</a:t>
            </a:r>
          </a:p>
          <a:p>
            <a:r>
              <a:rPr lang="de-DE" dirty="0"/>
              <a:t>	</a:t>
            </a:r>
            <a:r>
              <a:rPr lang="de-DE" dirty="0" err="1"/>
              <a:t>this.manufacturer</a:t>
            </a:r>
            <a:r>
              <a:rPr lang="de-DE" dirty="0"/>
              <a:t> = </a:t>
            </a:r>
            <a:r>
              <a:rPr lang="de-DE" dirty="0" err="1"/>
              <a:t>manufacturer</a:t>
            </a:r>
            <a:r>
              <a:rPr lang="de-DE" dirty="0"/>
              <a:t>;</a:t>
            </a:r>
          </a:p>
          <a:p>
            <a:r>
              <a:rPr lang="de-DE" dirty="0"/>
              <a:t>}</a:t>
            </a:r>
          </a:p>
          <a:p>
            <a:endParaRPr lang="de-DE" dirty="0"/>
          </a:p>
        </p:txBody>
      </p:sp>
      <p:sp>
        <p:nvSpPr>
          <p:cNvPr id="3" name="Titel 2"/>
          <p:cNvSpPr>
            <a:spLocks noGrp="1"/>
          </p:cNvSpPr>
          <p:nvPr>
            <p:ph type="title"/>
          </p:nvPr>
        </p:nvSpPr>
        <p:spPr/>
        <p:txBody>
          <a:bodyPr/>
          <a:lstStyle/>
          <a:p>
            <a:r>
              <a:rPr lang="de-DE" dirty="0" smtClean="0"/>
              <a:t>Entwurfsmuster Selbstaufrufender </a:t>
            </a:r>
            <a:r>
              <a:rPr lang="de-DE" dirty="0" smtClean="0"/>
              <a:t>Konstruktor</a:t>
            </a:r>
            <a:endParaRPr lang="de-DE" dirty="0"/>
          </a:p>
        </p:txBody>
      </p:sp>
    </p:spTree>
    <p:extLst>
      <p:ext uri="{BB962C8B-B14F-4D97-AF65-F5344CB8AC3E}">
        <p14:creationId xmlns:p14="http://schemas.microsoft.com/office/powerpoint/2010/main" val="81765314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Hubble's_Wide_View_of_'Mystic_Mountain'_in_Infrared.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8093864"/>
          </a:xfrm>
          <a:prstGeom prst="rect">
            <a:avLst/>
          </a:prstGeom>
        </p:spPr>
      </p:pic>
      <p:sp>
        <p:nvSpPr>
          <p:cNvPr id="3" name="Titel 2"/>
          <p:cNvSpPr>
            <a:spLocks noGrp="1"/>
          </p:cNvSpPr>
          <p:nvPr>
            <p:ph type="title"/>
          </p:nvPr>
        </p:nvSpPr>
        <p:spPr/>
        <p:txBody>
          <a:bodyPr/>
          <a:lstStyle/>
          <a:p>
            <a:r>
              <a:rPr lang="de-DE" dirty="0" err="1" smtClean="0">
                <a:solidFill>
                  <a:srgbClr val="FFFFFF"/>
                </a:solidFill>
              </a:rPr>
              <a:t>Scheme</a:t>
            </a:r>
            <a:r>
              <a:rPr lang="de-DE" dirty="0" smtClean="0">
                <a:solidFill>
                  <a:srgbClr val="FFFFFF"/>
                </a:solidFill>
              </a:rPr>
              <a:t>: </a:t>
            </a:r>
            <a:r>
              <a:rPr lang="de-DE" dirty="0" err="1">
                <a:solidFill>
                  <a:srgbClr val="FFFFFF"/>
                </a:solidFill>
              </a:rPr>
              <a:t>minimalistic</a:t>
            </a:r>
            <a:r>
              <a:rPr lang="de-DE" dirty="0">
                <a:solidFill>
                  <a:srgbClr val="FFFFFF"/>
                </a:solidFill>
              </a:rPr>
              <a:t> </a:t>
            </a:r>
            <a:r>
              <a:rPr lang="de-DE" dirty="0" smtClean="0">
                <a:solidFill>
                  <a:srgbClr val="FFFFFF"/>
                </a:solidFill>
              </a:rPr>
              <a:t>LISP</a:t>
            </a:r>
            <a:endParaRPr lang="de-DE" dirty="0">
              <a:solidFill>
                <a:srgbClr val="FFFFFF"/>
              </a:solidFill>
            </a:endParaRPr>
          </a:p>
        </p:txBody>
      </p:sp>
      <p:pic>
        <p:nvPicPr>
          <p:cNvPr id="8" name="Bild 7" descr="lisp.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54" y="2564904"/>
            <a:ext cx="9036050" cy="2686393"/>
          </a:xfrm>
          <a:prstGeom prst="rect">
            <a:avLst/>
          </a:prstGeom>
        </p:spPr>
      </p:pic>
      <p:sp>
        <p:nvSpPr>
          <p:cNvPr id="9" name="Textfeld 8"/>
          <p:cNvSpPr txBox="1"/>
          <p:nvPr/>
        </p:nvSpPr>
        <p:spPr>
          <a:xfrm>
            <a:off x="277470" y="5269116"/>
            <a:ext cx="8866530" cy="430887"/>
          </a:xfrm>
          <a:prstGeom prst="rect">
            <a:avLst/>
          </a:prstGeom>
          <a:noFill/>
        </p:spPr>
        <p:txBody>
          <a:bodyPr wrap="none" rtlCol="0">
            <a:spAutoFit/>
          </a:bodyPr>
          <a:lstStyle/>
          <a:p>
            <a:r>
              <a:rPr lang="de-DE" sz="1100" dirty="0" smtClean="0">
                <a:solidFill>
                  <a:srgbClr val="FFFFFF"/>
                </a:solidFill>
              </a:rPr>
              <a:t>Comic: XKCD, http</a:t>
            </a:r>
            <a:r>
              <a:rPr lang="de-DE" sz="1100" dirty="0">
                <a:solidFill>
                  <a:srgbClr val="FFFFFF"/>
                </a:solidFill>
              </a:rPr>
              <a:t>://</a:t>
            </a:r>
            <a:r>
              <a:rPr lang="de-DE" sz="1100" dirty="0" err="1">
                <a:solidFill>
                  <a:srgbClr val="FFFFFF"/>
                </a:solidFill>
              </a:rPr>
              <a:t>xkcd.com</a:t>
            </a:r>
            <a:r>
              <a:rPr lang="de-DE" sz="1100" dirty="0">
                <a:solidFill>
                  <a:srgbClr val="FFFFFF"/>
                </a:solidFill>
              </a:rPr>
              <a:t>/224</a:t>
            </a:r>
            <a:r>
              <a:rPr lang="de-DE" sz="1100" dirty="0" smtClean="0">
                <a:solidFill>
                  <a:srgbClr val="FFFFFF"/>
                </a:solidFill>
              </a:rPr>
              <a:t>/</a:t>
            </a:r>
          </a:p>
          <a:p>
            <a:r>
              <a:rPr lang="de-DE" sz="1100" dirty="0">
                <a:solidFill>
                  <a:srgbClr val="FFFFFF"/>
                </a:solidFill>
              </a:rPr>
              <a:t>Bild: NASA Goddard </a:t>
            </a:r>
            <a:r>
              <a:rPr lang="de-DE" sz="1100" dirty="0" err="1">
                <a:solidFill>
                  <a:srgbClr val="FFFFFF"/>
                </a:solidFill>
              </a:rPr>
              <a:t>Photo</a:t>
            </a:r>
            <a:r>
              <a:rPr lang="de-DE" sz="1100" dirty="0">
                <a:solidFill>
                  <a:srgbClr val="FFFFFF"/>
                </a:solidFill>
              </a:rPr>
              <a:t> </a:t>
            </a:r>
            <a:r>
              <a:rPr lang="de-DE" sz="1100" dirty="0" err="1">
                <a:solidFill>
                  <a:srgbClr val="FFFFFF"/>
                </a:solidFill>
              </a:rPr>
              <a:t>and</a:t>
            </a:r>
            <a:r>
              <a:rPr lang="de-DE" sz="1100" dirty="0">
                <a:solidFill>
                  <a:srgbClr val="FFFFFF"/>
                </a:solidFill>
              </a:rPr>
              <a:t> Video,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/File:Hubble%27s_Wide_View_of_%27Mystic_Mountain%27_in_Infrared.jpg</a:t>
            </a:r>
          </a:p>
        </p:txBody>
      </p:sp>
    </p:spTree>
    <p:extLst>
      <p:ext uri="{BB962C8B-B14F-4D97-AF65-F5344CB8AC3E}">
        <p14:creationId xmlns:p14="http://schemas.microsoft.com/office/powerpoint/2010/main" val="4147839052"/>
      </p:ext>
    </p:extLst>
  </p:cSld>
  <p:clrMapOvr>
    <a:masterClrMapping/>
  </p:clrMapOvr>
  <p:timing>
    <p:tnLst>
      <p:par>
        <p:cTn xmlns:p14="http://schemas.microsoft.com/office/powerpoint/2010/mai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descr="1101231_89027416.jpe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1" y="762751"/>
            <a:ext cx="9159618" cy="6095249"/>
          </a:xfrm>
          <a:prstGeom prst="rect">
            <a:avLst/>
          </a:prstGeom>
        </p:spPr>
      </p:pic>
      <p:sp>
        <p:nvSpPr>
          <p:cNvPr id="2" name="Inhaltsplatzhalter 1"/>
          <p:cNvSpPr>
            <a:spLocks noGrp="1"/>
          </p:cNvSpPr>
          <p:nvPr>
            <p:ph idx="1"/>
          </p:nvPr>
        </p:nvSpPr>
        <p:spPr>
          <a:xfrm>
            <a:off x="5796562" y="4941168"/>
            <a:ext cx="3347904" cy="1656184"/>
          </a:xfrm>
        </p:spPr>
        <p:txBody>
          <a:bodyPr>
            <a:normAutofit/>
          </a:bodyPr>
          <a:lstStyle/>
          <a:p>
            <a:pPr marL="0" indent="0">
              <a:buNone/>
            </a:pPr>
            <a:r>
              <a:rPr lang="de-DE" sz="1400" dirty="0"/>
              <a:t>Wenn ein Objekt aussieht wie eine Ente und sich </a:t>
            </a:r>
            <a:r>
              <a:rPr lang="de-DE" sz="1400" dirty="0" err="1"/>
              <a:t>verhält</a:t>
            </a:r>
            <a:r>
              <a:rPr lang="de-DE" sz="1400" dirty="0"/>
              <a:t> wie eine Ente, dann ist </a:t>
            </a:r>
            <a:r>
              <a:rPr lang="de-DE" sz="1400" dirty="0" smtClean="0"/>
              <a:t>es auch </a:t>
            </a:r>
            <a:r>
              <a:rPr lang="de-DE" sz="1400" dirty="0"/>
              <a:t>eine </a:t>
            </a:r>
            <a:r>
              <a:rPr lang="de-DE" sz="1400" dirty="0" smtClean="0"/>
              <a:t>Ente.</a:t>
            </a:r>
          </a:p>
          <a:p>
            <a:pPr marL="0" indent="0">
              <a:buNone/>
            </a:pPr>
            <a:r>
              <a:rPr lang="de-DE" sz="1400" dirty="0" smtClean="0"/>
              <a:t>(Und wenn es nicht aussieht wie eine Ente, dann lässt es sich zur Laufzeit so erweitern, dass es aussieht wie eine Ente.)</a:t>
            </a:r>
            <a:endParaRPr lang="de-DE" dirty="0"/>
          </a:p>
          <a:p>
            <a:endParaRPr lang="de-DE" dirty="0" smtClean="0"/>
          </a:p>
          <a:p>
            <a:endParaRPr lang="de-DE" dirty="0"/>
          </a:p>
        </p:txBody>
      </p:sp>
      <p:sp>
        <p:nvSpPr>
          <p:cNvPr id="3" name="Titel 2"/>
          <p:cNvSpPr>
            <a:spLocks noGrp="1"/>
          </p:cNvSpPr>
          <p:nvPr>
            <p:ph type="title"/>
          </p:nvPr>
        </p:nvSpPr>
        <p:spPr/>
        <p:txBody>
          <a:bodyPr/>
          <a:lstStyle/>
          <a:p>
            <a:r>
              <a:rPr lang="de-DE" dirty="0" smtClean="0"/>
              <a:t>Duck </a:t>
            </a:r>
            <a:r>
              <a:rPr lang="de-DE" dirty="0" err="1" smtClean="0"/>
              <a:t>Typing</a:t>
            </a:r>
            <a:endParaRPr lang="de-DE" dirty="0"/>
          </a:p>
        </p:txBody>
      </p:sp>
    </p:spTree>
    <p:extLst>
      <p:ext uri="{BB962C8B-B14F-4D97-AF65-F5344CB8AC3E}">
        <p14:creationId xmlns:p14="http://schemas.microsoft.com/office/powerpoint/2010/main" val="545353473"/>
      </p:ext>
    </p:extLst>
  </p:cSld>
  <p:clrMapOvr>
    <a:masterClrMapping/>
  </p:clrMapOvr>
  <p:timing>
    <p:tnLst>
      <p:par>
        <p:cTn xmlns:p14="http://schemas.microsoft.com/office/powerpoint/2010/mai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smtClean="0">
                <a:solidFill>
                  <a:srgbClr val="FFFFFF"/>
                </a:solidFill>
                <a:highlight>
                  <a:srgbClr val="272822"/>
                </a:highlight>
              </a:rPr>
              <a:t>// hier noch mal der Code</a:t>
            </a:r>
            <a:endParaRPr lang="de-DE" dirty="0">
              <a:solidFill>
                <a:srgbClr val="FFFFFF"/>
              </a:solidFill>
              <a:highlight>
                <a:srgbClr val="272822"/>
              </a:highlight>
            </a:endParaRPr>
          </a:p>
          <a:p>
            <a:r>
              <a:rPr lang="de-DE" dirty="0" err="1" smtClean="0">
                <a:solidFill>
                  <a:srgbClr val="FFFFFF"/>
                </a:solidFill>
                <a:highlight>
                  <a:srgbClr val="272822"/>
                </a:highlight>
              </a:rPr>
              <a:t>function</a:t>
            </a:r>
            <a:r>
              <a:rPr lang="de-DE" dirty="0" smtClean="0">
                <a:solidFill>
                  <a:srgbClr val="FFFFFF"/>
                </a:solidFill>
                <a:highlight>
                  <a:srgbClr val="272822"/>
                </a:highlight>
              </a:rPr>
              <a:t> </a:t>
            </a:r>
            <a:r>
              <a:rPr lang="de-DE" dirty="0" err="1">
                <a:solidFill>
                  <a:srgbClr val="FFFFFF"/>
                </a:solidFill>
                <a:highlight>
                  <a:srgbClr val="272822"/>
                </a:highlight>
              </a:rPr>
              <a:t>Rectangle</a:t>
            </a:r>
            <a:r>
              <a:rPr lang="de-DE" dirty="0">
                <a:solidFill>
                  <a:srgbClr val="FFFFFF"/>
                </a:solidFill>
                <a:highlight>
                  <a:srgbClr val="272822"/>
                </a:highlight>
              </a:rPr>
              <a:t>(</a:t>
            </a:r>
            <a:r>
              <a:rPr lang="de-DE" dirty="0" err="1">
                <a:solidFill>
                  <a:srgbClr val="FFFFFF"/>
                </a:solidFill>
                <a:highlight>
                  <a:srgbClr val="272822"/>
                </a:highlight>
              </a:rPr>
              <a:t>width</a:t>
            </a:r>
            <a:r>
              <a:rPr lang="de-DE" dirty="0">
                <a:solidFill>
                  <a:srgbClr val="FFFFFF"/>
                </a:solidFill>
                <a:highlight>
                  <a:srgbClr val="272822"/>
                </a:highlight>
              </a:rPr>
              <a:t>, </a:t>
            </a:r>
            <a:r>
              <a:rPr lang="de-DE" dirty="0" err="1">
                <a:solidFill>
                  <a:srgbClr val="FFFFFF"/>
                </a:solidFill>
                <a:highlight>
                  <a:srgbClr val="272822"/>
                </a:highlight>
              </a:rPr>
              <a:t>height</a:t>
            </a:r>
            <a:r>
              <a:rPr lang="de-DE" dirty="0">
                <a:solidFill>
                  <a:srgbClr val="FFFFFF"/>
                </a:solidFill>
                <a:highlight>
                  <a:srgbClr val="272822"/>
                </a:highlight>
              </a:rPr>
              <a:t>) { </a:t>
            </a:r>
            <a:endParaRPr lang="de-DE" dirty="0" smtClean="0">
              <a:solidFill>
                <a:srgbClr val="FFFFFF"/>
              </a:solidFill>
              <a:highlight>
                <a:srgbClr val="272822"/>
              </a:highlight>
            </a:endParaRPr>
          </a:p>
          <a:p>
            <a:r>
              <a:rPr lang="de-DE" dirty="0">
                <a:solidFill>
                  <a:srgbClr val="FFFFFF"/>
                </a:solidFill>
                <a:highlight>
                  <a:srgbClr val="272822"/>
                </a:highlight>
              </a:rPr>
              <a:t>	</a:t>
            </a:r>
            <a:r>
              <a:rPr lang="de-DE" dirty="0" err="1" smtClean="0">
                <a:solidFill>
                  <a:srgbClr val="FFFFFF"/>
                </a:solidFill>
                <a:highlight>
                  <a:srgbClr val="272822"/>
                </a:highlight>
              </a:rPr>
              <a:t>this.width</a:t>
            </a:r>
            <a:r>
              <a:rPr lang="de-DE" dirty="0" smtClean="0">
                <a:solidFill>
                  <a:srgbClr val="FFFFFF"/>
                </a:solidFill>
                <a:highlight>
                  <a:srgbClr val="272822"/>
                </a:highlight>
              </a:rPr>
              <a:t> </a:t>
            </a:r>
            <a:r>
              <a:rPr lang="de-DE" dirty="0">
                <a:solidFill>
                  <a:srgbClr val="FFFFFF"/>
                </a:solidFill>
                <a:highlight>
                  <a:srgbClr val="272822"/>
                </a:highlight>
              </a:rPr>
              <a:t>= </a:t>
            </a:r>
            <a:r>
              <a:rPr lang="de-DE" dirty="0" err="1">
                <a:solidFill>
                  <a:srgbClr val="FFFFFF"/>
                </a:solidFill>
                <a:highlight>
                  <a:srgbClr val="272822"/>
                </a:highlight>
              </a:rPr>
              <a:t>width</a:t>
            </a:r>
            <a:r>
              <a:rPr lang="de-DE" dirty="0">
                <a:solidFill>
                  <a:srgbClr val="FFFFFF"/>
                </a:solidFill>
                <a:highlight>
                  <a:srgbClr val="272822"/>
                </a:highlight>
              </a:rPr>
              <a:t>;</a:t>
            </a:r>
          </a:p>
          <a:p>
            <a:r>
              <a:rPr lang="de-DE" dirty="0" smtClean="0">
                <a:solidFill>
                  <a:srgbClr val="FFFFFF"/>
                </a:solidFill>
                <a:highlight>
                  <a:srgbClr val="272822"/>
                </a:highlight>
              </a:rPr>
              <a:t>	</a:t>
            </a:r>
            <a:r>
              <a:rPr lang="de-DE" dirty="0" err="1" smtClean="0">
                <a:solidFill>
                  <a:srgbClr val="FFFFFF"/>
                </a:solidFill>
                <a:highlight>
                  <a:srgbClr val="272822"/>
                </a:highlight>
              </a:rPr>
              <a:t>this.height</a:t>
            </a:r>
            <a:r>
              <a:rPr lang="de-DE" dirty="0" smtClean="0">
                <a:solidFill>
                  <a:srgbClr val="FFFFFF"/>
                </a:solidFill>
                <a:highlight>
                  <a:srgbClr val="272822"/>
                </a:highlight>
              </a:rPr>
              <a:t> </a:t>
            </a:r>
            <a:r>
              <a:rPr lang="de-DE" dirty="0">
                <a:solidFill>
                  <a:srgbClr val="FFFFFF"/>
                </a:solidFill>
                <a:highlight>
                  <a:srgbClr val="272822"/>
                </a:highlight>
              </a:rPr>
              <a:t>= </a:t>
            </a:r>
            <a:r>
              <a:rPr lang="de-DE" dirty="0" err="1">
                <a:solidFill>
                  <a:srgbClr val="FFFFFF"/>
                </a:solidFill>
                <a:highlight>
                  <a:srgbClr val="272822"/>
                </a:highlight>
              </a:rPr>
              <a:t>height</a:t>
            </a:r>
            <a:r>
              <a:rPr lang="de-DE" dirty="0">
                <a:solidFill>
                  <a:srgbClr val="FFFFFF"/>
                </a:solidFill>
                <a:highlight>
                  <a:srgbClr val="272822"/>
                </a:highlight>
              </a:rPr>
              <a:t>;</a:t>
            </a:r>
          </a:p>
          <a:p>
            <a:r>
              <a:rPr lang="de-DE" dirty="0" smtClean="0">
                <a:solidFill>
                  <a:srgbClr val="FFFFFF"/>
                </a:solidFill>
                <a:highlight>
                  <a:srgbClr val="272822"/>
                </a:highlight>
              </a:rPr>
              <a:t>}</a:t>
            </a:r>
          </a:p>
          <a:p>
            <a:endParaRPr lang="de-DE" dirty="0" smtClean="0">
              <a:solidFill>
                <a:srgbClr val="FFFFFF"/>
              </a:solidFill>
              <a:highlight>
                <a:srgbClr val="272822"/>
              </a:highlight>
            </a:endParaRPr>
          </a:p>
          <a:p>
            <a:endParaRPr lang="de-DE" dirty="0">
              <a:solidFill>
                <a:srgbClr val="FFFFFF"/>
              </a:solidFill>
            </a:endParaRPr>
          </a:p>
        </p:txBody>
      </p:sp>
      <p:sp>
        <p:nvSpPr>
          <p:cNvPr id="4" name="Titel 3"/>
          <p:cNvSpPr>
            <a:spLocks noGrp="1"/>
          </p:cNvSpPr>
          <p:nvPr>
            <p:ph type="title"/>
          </p:nvPr>
        </p:nvSpPr>
        <p:spPr/>
        <p:txBody>
          <a:bodyPr/>
          <a:lstStyle/>
          <a:p>
            <a:r>
              <a:rPr lang="de-DE" dirty="0" err="1" smtClean="0"/>
              <a:t>Rectangle</a:t>
            </a:r>
            <a:r>
              <a:rPr lang="de-DE" dirty="0"/>
              <a:t> </a:t>
            </a:r>
          </a:p>
        </p:txBody>
      </p:sp>
    </p:spTree>
    <p:extLst>
      <p:ext uri="{BB962C8B-B14F-4D97-AF65-F5344CB8AC3E}">
        <p14:creationId xmlns:p14="http://schemas.microsoft.com/office/powerpoint/2010/main" val="3799609385"/>
      </p:ext>
    </p:extLst>
  </p:cSld>
  <p:clrMapOvr>
    <a:masterClrMapping/>
  </p:clrMapOvr>
  <p:timing>
    <p:tnLst>
      <p:par>
        <p:cTn xmlns:p14="http://schemas.microsoft.com/office/powerpoint/2010/mai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a:t>// zwei Rechtecke erzeugen</a:t>
            </a:r>
          </a:p>
          <a:p>
            <a:r>
              <a:rPr lang="de-DE" dirty="0" err="1"/>
              <a:t>var</a:t>
            </a:r>
            <a:r>
              <a:rPr lang="de-DE" dirty="0"/>
              <a:t> </a:t>
            </a:r>
            <a:r>
              <a:rPr lang="de-DE" dirty="0" err="1"/>
              <a:t>firstRectangle</a:t>
            </a:r>
            <a:r>
              <a:rPr lang="de-DE" dirty="0"/>
              <a:t> = </a:t>
            </a:r>
            <a:r>
              <a:rPr lang="de-DE" dirty="0" err="1"/>
              <a:t>new</a:t>
            </a:r>
            <a:r>
              <a:rPr lang="de-DE" dirty="0"/>
              <a:t> </a:t>
            </a:r>
            <a:r>
              <a:rPr lang="de-DE" dirty="0" err="1"/>
              <a:t>Rectangle</a:t>
            </a:r>
            <a:r>
              <a:rPr lang="de-DE" dirty="0"/>
              <a:t>(5, 5); </a:t>
            </a:r>
          </a:p>
          <a:p>
            <a:r>
              <a:rPr lang="de-DE" dirty="0" err="1"/>
              <a:t>var</a:t>
            </a:r>
            <a:r>
              <a:rPr lang="de-DE" dirty="0"/>
              <a:t> </a:t>
            </a:r>
            <a:r>
              <a:rPr lang="de-DE" dirty="0" err="1"/>
              <a:t>secondRectangle</a:t>
            </a:r>
            <a:r>
              <a:rPr lang="de-DE" dirty="0"/>
              <a:t> = </a:t>
            </a:r>
            <a:r>
              <a:rPr lang="de-DE" dirty="0" err="1"/>
              <a:t>new</a:t>
            </a:r>
            <a:r>
              <a:rPr lang="de-DE" dirty="0"/>
              <a:t> </a:t>
            </a:r>
            <a:r>
              <a:rPr lang="de-DE" dirty="0" err="1"/>
              <a:t>Rectangle</a:t>
            </a:r>
            <a:r>
              <a:rPr lang="de-DE" dirty="0"/>
              <a:t>(10,10);</a:t>
            </a:r>
          </a:p>
          <a:p>
            <a:endParaRPr lang="de-DE" dirty="0"/>
          </a:p>
          <a:p>
            <a:r>
              <a:rPr lang="de-DE" dirty="0"/>
              <a:t>// den Prototypen _aller_ Rechtecke erweitern</a:t>
            </a:r>
          </a:p>
          <a:p>
            <a:r>
              <a:rPr lang="de-DE" dirty="0" err="1" smtClean="0"/>
              <a:t>Rectangle.prototype.color</a:t>
            </a:r>
            <a:r>
              <a:rPr lang="de-DE" dirty="0" smtClean="0"/>
              <a:t> </a:t>
            </a:r>
            <a:r>
              <a:rPr lang="de-DE" dirty="0"/>
              <a:t>= "</a:t>
            </a:r>
            <a:r>
              <a:rPr lang="de-DE" dirty="0" err="1"/>
              <a:t>blue</a:t>
            </a:r>
            <a:r>
              <a:rPr lang="de-DE" dirty="0"/>
              <a:t>";</a:t>
            </a:r>
          </a:p>
          <a:p>
            <a:r>
              <a:rPr lang="de-DE" dirty="0" err="1"/>
              <a:t>firstRectangle.color</a:t>
            </a:r>
            <a:r>
              <a:rPr lang="de-DE" dirty="0"/>
              <a:t>; // </a:t>
            </a:r>
            <a:r>
              <a:rPr lang="de-DE" dirty="0" err="1"/>
              <a:t>blue</a:t>
            </a:r>
            <a:r>
              <a:rPr lang="de-DE" dirty="0"/>
              <a:t> </a:t>
            </a:r>
          </a:p>
          <a:p>
            <a:endParaRPr lang="de-DE" dirty="0"/>
          </a:p>
        </p:txBody>
      </p:sp>
      <p:sp>
        <p:nvSpPr>
          <p:cNvPr id="3" name="Titel 2"/>
          <p:cNvSpPr>
            <a:spLocks noGrp="1"/>
          </p:cNvSpPr>
          <p:nvPr>
            <p:ph type="title"/>
          </p:nvPr>
        </p:nvSpPr>
        <p:spPr/>
        <p:txBody>
          <a:bodyPr/>
          <a:lstStyle/>
          <a:p>
            <a:r>
              <a:rPr lang="de-DE" dirty="0" smtClean="0"/>
              <a:t>Prototype erweitern</a:t>
            </a:r>
            <a:endParaRPr lang="de-DE" dirty="0"/>
          </a:p>
        </p:txBody>
      </p:sp>
    </p:spTree>
    <p:extLst>
      <p:ext uri="{BB962C8B-B14F-4D97-AF65-F5344CB8AC3E}">
        <p14:creationId xmlns:p14="http://schemas.microsoft.com/office/powerpoint/2010/main" val="2004202447"/>
      </p:ext>
    </p:extLst>
  </p:cSld>
  <p:clrMapOvr>
    <a:masterClrMapping/>
  </p:clrMapOvr>
  <p:timing>
    <p:tnLst>
      <p:par>
        <p:cTn xmlns:p14="http://schemas.microsoft.com/office/powerpoint/2010/mai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endParaRPr lang="de-DE" dirty="0"/>
          </a:p>
          <a:p>
            <a:r>
              <a:rPr lang="de-DE" dirty="0" err="1" smtClean="0"/>
              <a:t>Rectangle.prototype.color</a:t>
            </a:r>
            <a:r>
              <a:rPr lang="de-DE" dirty="0" smtClean="0"/>
              <a:t> </a:t>
            </a:r>
            <a:r>
              <a:rPr lang="de-DE" dirty="0"/>
              <a:t>= "</a:t>
            </a:r>
            <a:r>
              <a:rPr lang="de-DE" dirty="0" err="1"/>
              <a:t>blue</a:t>
            </a:r>
            <a:r>
              <a:rPr lang="de-DE" dirty="0"/>
              <a:t>";</a:t>
            </a:r>
          </a:p>
          <a:p>
            <a:r>
              <a:rPr lang="de-DE" dirty="0" err="1"/>
              <a:t>firstRectangle.color</a:t>
            </a:r>
            <a:r>
              <a:rPr lang="de-DE" dirty="0"/>
              <a:t>; // </a:t>
            </a:r>
            <a:r>
              <a:rPr lang="de-DE" dirty="0" err="1"/>
              <a:t>blue</a:t>
            </a:r>
            <a:r>
              <a:rPr lang="de-DE" dirty="0"/>
              <a:t> </a:t>
            </a:r>
            <a:endParaRPr lang="de-DE" dirty="0" smtClean="0"/>
          </a:p>
          <a:p>
            <a:r>
              <a:rPr lang="de-DE" dirty="0" err="1" smtClean="0"/>
              <a:t>firstRectangle.hasOwnProperty</a:t>
            </a:r>
            <a:r>
              <a:rPr lang="de-DE" dirty="0" smtClean="0"/>
              <a:t>(</a:t>
            </a:r>
            <a:r>
              <a:rPr lang="de-DE" dirty="0"/>
              <a:t>"</a:t>
            </a:r>
            <a:r>
              <a:rPr lang="de-DE" dirty="0" err="1" smtClean="0"/>
              <a:t>color</a:t>
            </a:r>
            <a:r>
              <a:rPr lang="de-DE" dirty="0"/>
              <a:t>"</a:t>
            </a:r>
            <a:r>
              <a:rPr lang="de-DE" dirty="0" smtClean="0"/>
              <a:t>); // false</a:t>
            </a:r>
            <a:endParaRPr lang="de-DE" dirty="0"/>
          </a:p>
          <a:p>
            <a:endParaRPr lang="de-DE" dirty="0"/>
          </a:p>
        </p:txBody>
      </p:sp>
      <p:sp>
        <p:nvSpPr>
          <p:cNvPr id="3" name="Titel 2"/>
          <p:cNvSpPr>
            <a:spLocks noGrp="1"/>
          </p:cNvSpPr>
          <p:nvPr>
            <p:ph type="title"/>
          </p:nvPr>
        </p:nvSpPr>
        <p:spPr/>
        <p:txBody>
          <a:bodyPr/>
          <a:lstStyle/>
          <a:p>
            <a:r>
              <a:rPr lang="de-DE" dirty="0" smtClean="0"/>
              <a:t>Reflexion</a:t>
            </a:r>
            <a:endParaRPr lang="de-DE" dirty="0"/>
          </a:p>
        </p:txBody>
      </p:sp>
    </p:spTree>
    <p:extLst>
      <p:ext uri="{BB962C8B-B14F-4D97-AF65-F5344CB8AC3E}">
        <p14:creationId xmlns:p14="http://schemas.microsoft.com/office/powerpoint/2010/main" val="3360393126"/>
      </p:ext>
    </p:extLst>
  </p:cSld>
  <p:clrMapOvr>
    <a:masterClrMapping/>
  </p:clrMapOvr>
  <p:timing>
    <p:tnLst>
      <p:par>
        <p:cTn xmlns:p14="http://schemas.microsoft.com/office/powerpoint/2010/mai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Rectangle.prototype.color</a:t>
            </a:r>
            <a:r>
              <a:rPr lang="de-DE" dirty="0"/>
              <a:t> = "</a:t>
            </a:r>
            <a:r>
              <a:rPr lang="de-DE" dirty="0" err="1" smtClean="0"/>
              <a:t>blue</a:t>
            </a:r>
            <a:r>
              <a:rPr lang="de-DE" dirty="0" smtClean="0"/>
              <a:t>“;</a:t>
            </a:r>
          </a:p>
          <a:p>
            <a:r>
              <a:rPr lang="de-DE" dirty="0" err="1"/>
              <a:t>firstRectangle.color</a:t>
            </a:r>
            <a:r>
              <a:rPr lang="de-DE" dirty="0"/>
              <a:t> = "</a:t>
            </a:r>
            <a:r>
              <a:rPr lang="de-DE" dirty="0" err="1" smtClean="0"/>
              <a:t>red</a:t>
            </a:r>
            <a:r>
              <a:rPr lang="de-DE" dirty="0" smtClean="0"/>
              <a:t>“;</a:t>
            </a:r>
          </a:p>
          <a:p>
            <a:r>
              <a:rPr lang="de-DE" dirty="0" err="1" smtClean="0"/>
              <a:t>firstRectangle.color</a:t>
            </a:r>
            <a:r>
              <a:rPr lang="de-DE" dirty="0" smtClean="0"/>
              <a:t>; // </a:t>
            </a:r>
            <a:r>
              <a:rPr lang="de-DE" dirty="0" err="1" smtClean="0"/>
              <a:t>red</a:t>
            </a:r>
            <a:r>
              <a:rPr lang="de-DE" dirty="0" smtClean="0"/>
              <a:t> </a:t>
            </a:r>
            <a:endParaRPr lang="de-DE" dirty="0"/>
          </a:p>
          <a:p>
            <a:endParaRPr lang="de-DE" dirty="0"/>
          </a:p>
          <a:p>
            <a:r>
              <a:rPr lang="de-DE" dirty="0" err="1"/>
              <a:t>delete</a:t>
            </a:r>
            <a:r>
              <a:rPr lang="de-DE" dirty="0"/>
              <a:t> </a:t>
            </a:r>
            <a:r>
              <a:rPr lang="de-DE" dirty="0" err="1" smtClean="0"/>
              <a:t>firstRectangle.color</a:t>
            </a:r>
            <a:r>
              <a:rPr lang="de-DE" dirty="0" smtClean="0"/>
              <a:t>; // true</a:t>
            </a:r>
          </a:p>
          <a:p>
            <a:r>
              <a:rPr lang="de-DE" dirty="0" err="1" smtClean="0"/>
              <a:t>firstRectangle.color</a:t>
            </a:r>
            <a:r>
              <a:rPr lang="de-DE" dirty="0" smtClean="0"/>
              <a:t>; // </a:t>
            </a:r>
            <a:r>
              <a:rPr lang="de-DE" dirty="0" err="1" smtClean="0"/>
              <a:t>blue</a:t>
            </a:r>
            <a:endParaRPr lang="de-DE" dirty="0" smtClean="0"/>
          </a:p>
          <a:p>
            <a:endParaRPr lang="de-DE" dirty="0"/>
          </a:p>
          <a:p>
            <a:endParaRPr lang="de-DE" dirty="0" err="1" smtClean="0"/>
          </a:p>
        </p:txBody>
      </p:sp>
      <p:sp>
        <p:nvSpPr>
          <p:cNvPr id="3" name="Titel 2"/>
          <p:cNvSpPr>
            <a:spLocks noGrp="1"/>
          </p:cNvSpPr>
          <p:nvPr>
            <p:ph type="title"/>
          </p:nvPr>
        </p:nvSpPr>
        <p:spPr/>
        <p:txBody>
          <a:bodyPr/>
          <a:lstStyle/>
          <a:p>
            <a:r>
              <a:rPr lang="de-DE" dirty="0" smtClean="0"/>
              <a:t>Eigenschaften löschen, </a:t>
            </a:r>
            <a:r>
              <a:rPr lang="de-DE" dirty="0" err="1" smtClean="0"/>
              <a:t>Chaining</a:t>
            </a:r>
            <a:endParaRPr lang="de-DE" dirty="0"/>
          </a:p>
        </p:txBody>
      </p:sp>
    </p:spTree>
    <p:extLst>
      <p:ext uri="{BB962C8B-B14F-4D97-AF65-F5344CB8AC3E}">
        <p14:creationId xmlns:p14="http://schemas.microsoft.com/office/powerpoint/2010/main" val="283186952"/>
      </p:ext>
    </p:extLst>
  </p:cSld>
  <p:clrMapOvr>
    <a:masterClrMapping/>
  </p:clrMapOvr>
  <p:timing>
    <p:tnLst>
      <p:par>
        <p:cTn xmlns:p14="http://schemas.microsoft.com/office/powerpoint/2010/mai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smtClean="0"/>
              <a:t>// Konstruktor-Referenz</a:t>
            </a:r>
          </a:p>
          <a:p>
            <a:r>
              <a:rPr lang="de-DE" dirty="0" err="1" smtClean="0"/>
              <a:t>var</a:t>
            </a:r>
            <a:r>
              <a:rPr lang="de-DE" dirty="0" smtClean="0"/>
              <a:t> </a:t>
            </a:r>
            <a:r>
              <a:rPr lang="de-DE" dirty="0" err="1"/>
              <a:t>firstRectangle</a:t>
            </a:r>
            <a:r>
              <a:rPr lang="de-DE" dirty="0"/>
              <a:t> = </a:t>
            </a:r>
            <a:r>
              <a:rPr lang="de-DE" dirty="0" err="1"/>
              <a:t>new</a:t>
            </a:r>
            <a:r>
              <a:rPr lang="de-DE" dirty="0"/>
              <a:t> </a:t>
            </a:r>
            <a:r>
              <a:rPr lang="de-DE" dirty="0" err="1"/>
              <a:t>Rectangle</a:t>
            </a:r>
            <a:r>
              <a:rPr lang="de-DE" dirty="0"/>
              <a:t>(4, 4)</a:t>
            </a:r>
            <a:r>
              <a:rPr lang="de-DE" dirty="0" smtClean="0"/>
              <a:t>;</a:t>
            </a:r>
          </a:p>
          <a:p>
            <a:r>
              <a:rPr lang="de-DE" dirty="0" err="1" smtClean="0"/>
              <a:t>firstRectangle.constructor.name</a:t>
            </a:r>
            <a:r>
              <a:rPr lang="de-DE" dirty="0" smtClean="0"/>
              <a:t>; // </a:t>
            </a:r>
            <a:r>
              <a:rPr lang="de-DE" dirty="0" err="1" smtClean="0"/>
              <a:t>Rectangle</a:t>
            </a:r>
            <a:endParaRPr lang="de-DE" dirty="0"/>
          </a:p>
          <a:p>
            <a:r>
              <a:rPr lang="de-DE" dirty="0" err="1"/>
              <a:t>var</a:t>
            </a:r>
            <a:r>
              <a:rPr lang="de-DE" dirty="0"/>
              <a:t> </a:t>
            </a:r>
            <a:r>
              <a:rPr lang="de-DE" dirty="0" err="1"/>
              <a:t>secondRectangle</a:t>
            </a:r>
            <a:r>
              <a:rPr lang="de-DE" dirty="0"/>
              <a:t> = </a:t>
            </a:r>
            <a:r>
              <a:rPr lang="de-DE" dirty="0" err="1"/>
              <a:t>new</a:t>
            </a:r>
            <a:r>
              <a:rPr lang="de-DE" dirty="0"/>
              <a:t> </a:t>
            </a:r>
            <a:r>
              <a:rPr lang="de-DE" dirty="0" err="1" smtClean="0"/>
              <a:t>firstRectangle.constructor</a:t>
            </a:r>
            <a:r>
              <a:rPr lang="de-DE" dirty="0" smtClean="0"/>
              <a:t>(5, 5);</a:t>
            </a:r>
            <a:endParaRPr lang="de-DE" dirty="0"/>
          </a:p>
          <a:p>
            <a:endParaRPr lang="de-DE" dirty="0" smtClean="0"/>
          </a:p>
          <a:p>
            <a:r>
              <a:rPr lang="de-DE" dirty="0" smtClean="0"/>
              <a:t>// Prototype-</a:t>
            </a:r>
            <a:r>
              <a:rPr lang="de-DE" dirty="0" smtClean="0"/>
              <a:t>Referenz</a:t>
            </a:r>
            <a:endParaRPr lang="de-DE" dirty="0" smtClean="0"/>
          </a:p>
          <a:p>
            <a:r>
              <a:rPr lang="de-DE" dirty="0" err="1" smtClean="0"/>
              <a:t>firstRectangle</a:t>
            </a:r>
            <a:r>
              <a:rPr lang="de-DE" dirty="0"/>
              <a:t>.</a:t>
            </a:r>
            <a:r>
              <a:rPr lang="de-DE" dirty="0" smtClean="0"/>
              <a:t>__</a:t>
            </a:r>
            <a:r>
              <a:rPr lang="de-DE" dirty="0" err="1" smtClean="0"/>
              <a:t>proto</a:t>
            </a:r>
            <a:r>
              <a:rPr lang="de-DE" dirty="0" smtClean="0"/>
              <a:t>__ == </a:t>
            </a:r>
            <a:r>
              <a:rPr lang="de-DE" dirty="0" err="1" smtClean="0"/>
              <a:t>Rectangle.prototype</a:t>
            </a:r>
            <a:r>
              <a:rPr lang="de-DE" dirty="0" smtClean="0"/>
              <a:t> // </a:t>
            </a:r>
            <a:r>
              <a:rPr lang="de-DE" dirty="0" err="1" smtClean="0"/>
              <a:t>deprecated</a:t>
            </a:r>
            <a:r>
              <a:rPr lang="de-DE" dirty="0" smtClean="0"/>
              <a:t>, nicht </a:t>
            </a:r>
            <a:r>
              <a:rPr lang="de-DE" dirty="0" smtClean="0"/>
              <a:t>ES3</a:t>
            </a:r>
          </a:p>
          <a:p>
            <a:r>
              <a:rPr lang="de-DE" dirty="0" err="1" smtClean="0"/>
              <a:t>firstRectangle.constructor.prototype</a:t>
            </a:r>
            <a:r>
              <a:rPr lang="de-DE" dirty="0" smtClean="0"/>
              <a:t> == </a:t>
            </a:r>
            <a:r>
              <a:rPr lang="de-DE" dirty="0" err="1" smtClean="0"/>
              <a:t>Rectangle.prototype</a:t>
            </a:r>
            <a:r>
              <a:rPr lang="de-DE" dirty="0" smtClean="0"/>
              <a:t> // ES3</a:t>
            </a:r>
            <a:endParaRPr lang="de-DE" dirty="0"/>
          </a:p>
        </p:txBody>
      </p:sp>
      <p:sp>
        <p:nvSpPr>
          <p:cNvPr id="3" name="Titel 2"/>
          <p:cNvSpPr>
            <a:spLocks noGrp="1"/>
          </p:cNvSpPr>
          <p:nvPr>
            <p:ph type="title"/>
          </p:nvPr>
        </p:nvSpPr>
        <p:spPr/>
        <p:txBody>
          <a:bodyPr/>
          <a:lstStyle/>
          <a:p>
            <a:r>
              <a:rPr lang="de-DE" dirty="0" smtClean="0"/>
              <a:t>Konstruktor- &amp; </a:t>
            </a:r>
            <a:r>
              <a:rPr lang="de-DE" dirty="0" err="1" smtClean="0"/>
              <a:t>Protoype</a:t>
            </a:r>
            <a:r>
              <a:rPr lang="de-DE" dirty="0" smtClean="0"/>
              <a:t>-Referenz</a:t>
            </a:r>
            <a:endParaRPr lang="de-DE" dirty="0"/>
          </a:p>
        </p:txBody>
      </p:sp>
    </p:spTree>
    <p:extLst>
      <p:ext uri="{BB962C8B-B14F-4D97-AF65-F5344CB8AC3E}">
        <p14:creationId xmlns:p14="http://schemas.microsoft.com/office/powerpoint/2010/main" val="2899582747"/>
      </p:ext>
    </p:extLst>
  </p:cSld>
  <p:clrMapOvr>
    <a:masterClrMapping/>
  </p:clrMapOvr>
  <p:timing>
    <p:tnLst>
      <p:par>
        <p:cTn xmlns:p14="http://schemas.microsoft.com/office/powerpoint/2010/mai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Inhaltsplatzhalter 5"/>
          <p:cNvGraphicFramePr>
            <a:graphicFrameLocks noGrp="1"/>
          </p:cNvGraphicFramePr>
          <p:nvPr>
            <p:ph idx="1"/>
            <p:extLst>
              <p:ext uri="{D42A27DB-BD31-4B8C-83A1-F6EECF244321}">
                <p14:modId xmlns:p14="http://schemas.microsoft.com/office/powerpoint/2010/main" val="3486900362"/>
              </p:ext>
            </p:extLst>
          </p:nvPr>
        </p:nvGraphicFramePr>
        <p:xfrm>
          <a:off x="252413" y="1600200"/>
          <a:ext cx="8496300" cy="2966720"/>
        </p:xfrm>
        <a:graphic>
          <a:graphicData uri="http://schemas.openxmlformats.org/drawingml/2006/table">
            <a:tbl>
              <a:tblPr firstRow="1" bandRow="1">
                <a:tableStyleId>{69C7853C-536D-4A76-A0AE-DD22124D55A5}</a:tableStyleId>
              </a:tblPr>
              <a:tblGrid>
                <a:gridCol w="2832100"/>
                <a:gridCol w="2832100"/>
                <a:gridCol w="2832100"/>
              </a:tblGrid>
              <a:tr h="370840">
                <a:tc>
                  <a:txBody>
                    <a:bodyPr/>
                    <a:lstStyle/>
                    <a:p>
                      <a:pPr>
                        <a:lnSpc>
                          <a:spcPts val="1000"/>
                        </a:lnSpc>
                        <a:spcBef>
                          <a:spcPts val="200"/>
                        </a:spcBef>
                        <a:spcAft>
                          <a:spcPts val="200"/>
                        </a:spcAft>
                      </a:pPr>
                      <a:r>
                        <a:rPr lang="de-DE" sz="1500" b="1" dirty="0">
                          <a:effectLst/>
                          <a:latin typeface="Myriad Pro"/>
                          <a:ea typeface="Times New Roman"/>
                          <a:cs typeface="Times New Roman"/>
                        </a:rPr>
                        <a:t>variable</a:t>
                      </a:r>
                    </a:p>
                  </a:txBody>
                  <a:tcPr marL="50592" marR="50592" marT="50800" marB="50800"/>
                </a:tc>
                <a:tc>
                  <a:txBody>
                    <a:bodyPr/>
                    <a:lstStyle/>
                    <a:p>
                      <a:pPr>
                        <a:lnSpc>
                          <a:spcPts val="1000"/>
                        </a:lnSpc>
                        <a:spcBef>
                          <a:spcPts val="200"/>
                        </a:spcBef>
                        <a:spcAft>
                          <a:spcPts val="200"/>
                        </a:spcAft>
                      </a:pPr>
                      <a:r>
                        <a:rPr lang="de-DE" sz="1500" b="1">
                          <a:effectLst/>
                          <a:latin typeface="Myriad Pro"/>
                          <a:ea typeface="Times New Roman"/>
                          <a:cs typeface="Times New Roman"/>
                        </a:rPr>
                        <a:t>Variable.constructor.name</a:t>
                      </a:r>
                    </a:p>
                  </a:txBody>
                  <a:tcPr marL="50592" marR="50592" marT="50800" marB="50800"/>
                </a:tc>
                <a:tc>
                  <a:txBody>
                    <a:bodyPr/>
                    <a:lstStyle/>
                    <a:p>
                      <a:pPr>
                        <a:lnSpc>
                          <a:spcPts val="1000"/>
                        </a:lnSpc>
                        <a:spcBef>
                          <a:spcPts val="200"/>
                        </a:spcBef>
                        <a:spcAft>
                          <a:spcPts val="200"/>
                        </a:spcAft>
                      </a:pPr>
                      <a:r>
                        <a:rPr lang="de-DE" sz="1500" b="1">
                          <a:effectLst/>
                          <a:latin typeface="Myriad Pro"/>
                          <a:ea typeface="Times New Roman"/>
                          <a:cs typeface="Times New Roman"/>
                        </a:rPr>
                        <a:t>typeof variable</a:t>
                      </a:r>
                    </a:p>
                  </a:txBody>
                  <a:tcPr marL="50592" marR="50592" marT="50800" marB="50800"/>
                </a:tc>
              </a:tr>
              <a:tr h="370840">
                <a:tc>
                  <a:txBody>
                    <a:bodyPr/>
                    <a:lstStyle/>
                    <a:p>
                      <a:pPr>
                        <a:lnSpc>
                          <a:spcPts val="1000"/>
                        </a:lnSpc>
                        <a:spcBef>
                          <a:spcPts val="200"/>
                        </a:spcBef>
                        <a:spcAft>
                          <a:spcPts val="200"/>
                        </a:spcAft>
                      </a:pPr>
                      <a:r>
                        <a:rPr lang="de-DE" sz="1500">
                          <a:effectLst/>
                          <a:latin typeface="Myriad Pro"/>
                          <a:ea typeface="Times New Roman"/>
                          <a:cs typeface="Times New Roman"/>
                        </a:rPr>
                        <a:t>„hello“</a:t>
                      </a:r>
                    </a:p>
                  </a:txBody>
                  <a:tcPr marL="50592" marR="50592" marT="50800" marB="50800"/>
                </a:tc>
                <a:tc>
                  <a:txBody>
                    <a:bodyPr/>
                    <a:lstStyle/>
                    <a:p>
                      <a:pPr>
                        <a:lnSpc>
                          <a:spcPts val="1000"/>
                        </a:lnSpc>
                        <a:spcBef>
                          <a:spcPts val="200"/>
                        </a:spcBef>
                        <a:spcAft>
                          <a:spcPts val="200"/>
                        </a:spcAft>
                      </a:pPr>
                      <a:r>
                        <a:rPr lang="de-DE" sz="1500">
                          <a:effectLst/>
                          <a:latin typeface="Myriad Pro"/>
                          <a:ea typeface="Times New Roman"/>
                          <a:cs typeface="Times New Roman"/>
                        </a:rPr>
                        <a:t>String</a:t>
                      </a:r>
                    </a:p>
                  </a:txBody>
                  <a:tcPr marL="50592" marR="50592" marT="50800" marB="50800"/>
                </a:tc>
                <a:tc>
                  <a:txBody>
                    <a:bodyPr/>
                    <a:lstStyle/>
                    <a:p>
                      <a:pPr>
                        <a:lnSpc>
                          <a:spcPts val="1000"/>
                        </a:lnSpc>
                        <a:spcBef>
                          <a:spcPts val="200"/>
                        </a:spcBef>
                        <a:spcAft>
                          <a:spcPts val="200"/>
                        </a:spcAft>
                      </a:pPr>
                      <a:r>
                        <a:rPr lang="de-DE" sz="1500">
                          <a:effectLst/>
                          <a:latin typeface="Myriad Pro"/>
                          <a:ea typeface="Times New Roman"/>
                          <a:cs typeface="Times New Roman"/>
                        </a:rPr>
                        <a:t>string</a:t>
                      </a:r>
                    </a:p>
                  </a:txBody>
                  <a:tcPr marL="50592" marR="50592" marT="50800" marB="50800"/>
                </a:tc>
              </a:tr>
              <a:tr h="370840">
                <a:tc>
                  <a:txBody>
                    <a:bodyPr/>
                    <a:lstStyle/>
                    <a:p>
                      <a:pPr>
                        <a:lnSpc>
                          <a:spcPts val="1000"/>
                        </a:lnSpc>
                        <a:spcBef>
                          <a:spcPts val="200"/>
                        </a:spcBef>
                        <a:spcAft>
                          <a:spcPts val="200"/>
                        </a:spcAft>
                      </a:pPr>
                      <a:r>
                        <a:rPr lang="de-DE" sz="1500">
                          <a:effectLst/>
                          <a:latin typeface="Myriad Pro"/>
                          <a:ea typeface="Times New Roman"/>
                          <a:cs typeface="Times New Roman"/>
                        </a:rPr>
                        <a:t>42</a:t>
                      </a:r>
                    </a:p>
                  </a:txBody>
                  <a:tcPr marL="50592" marR="50592" marT="50800" marB="50800"/>
                </a:tc>
                <a:tc>
                  <a:txBody>
                    <a:bodyPr/>
                    <a:lstStyle/>
                    <a:p>
                      <a:pPr>
                        <a:lnSpc>
                          <a:spcPts val="1000"/>
                        </a:lnSpc>
                        <a:spcBef>
                          <a:spcPts val="200"/>
                        </a:spcBef>
                        <a:spcAft>
                          <a:spcPts val="200"/>
                        </a:spcAft>
                      </a:pPr>
                      <a:r>
                        <a:rPr lang="de-DE" sz="1500">
                          <a:effectLst/>
                          <a:latin typeface="Myriad Pro"/>
                          <a:ea typeface="Times New Roman"/>
                          <a:cs typeface="Times New Roman"/>
                        </a:rPr>
                        <a:t>Number</a:t>
                      </a:r>
                    </a:p>
                  </a:txBody>
                  <a:tcPr marL="50592" marR="50592" marT="50800" marB="50800"/>
                </a:tc>
                <a:tc>
                  <a:txBody>
                    <a:bodyPr/>
                    <a:lstStyle/>
                    <a:p>
                      <a:pPr>
                        <a:lnSpc>
                          <a:spcPts val="1000"/>
                        </a:lnSpc>
                        <a:spcBef>
                          <a:spcPts val="200"/>
                        </a:spcBef>
                        <a:spcAft>
                          <a:spcPts val="200"/>
                        </a:spcAft>
                      </a:pPr>
                      <a:r>
                        <a:rPr lang="de-DE" sz="1500">
                          <a:effectLst/>
                          <a:latin typeface="Myriad Pro"/>
                          <a:ea typeface="Times New Roman"/>
                          <a:cs typeface="Times New Roman"/>
                        </a:rPr>
                        <a:t>number</a:t>
                      </a:r>
                    </a:p>
                  </a:txBody>
                  <a:tcPr marL="50592" marR="50592" marT="50800" marB="50800"/>
                </a:tc>
              </a:tr>
              <a:tr h="370840">
                <a:tc>
                  <a:txBody>
                    <a:bodyPr/>
                    <a:lstStyle/>
                    <a:p>
                      <a:pPr>
                        <a:lnSpc>
                          <a:spcPts val="1000"/>
                        </a:lnSpc>
                        <a:spcBef>
                          <a:spcPts val="200"/>
                        </a:spcBef>
                        <a:spcAft>
                          <a:spcPts val="200"/>
                        </a:spcAft>
                      </a:pPr>
                      <a:r>
                        <a:rPr lang="de-DE" sz="1500">
                          <a:effectLst/>
                          <a:latin typeface="Myriad Pro"/>
                          <a:ea typeface="Times New Roman"/>
                          <a:cs typeface="Times New Roman"/>
                        </a:rPr>
                        <a:t>true</a:t>
                      </a:r>
                    </a:p>
                  </a:txBody>
                  <a:tcPr marL="50592" marR="50592" marT="50800" marB="50800"/>
                </a:tc>
                <a:tc>
                  <a:txBody>
                    <a:bodyPr/>
                    <a:lstStyle/>
                    <a:p>
                      <a:pPr>
                        <a:lnSpc>
                          <a:spcPts val="1000"/>
                        </a:lnSpc>
                        <a:spcBef>
                          <a:spcPts val="200"/>
                        </a:spcBef>
                        <a:spcAft>
                          <a:spcPts val="200"/>
                        </a:spcAft>
                      </a:pPr>
                      <a:r>
                        <a:rPr lang="de-DE" sz="1500">
                          <a:effectLst/>
                          <a:latin typeface="Myriad Pro"/>
                          <a:ea typeface="Times New Roman"/>
                          <a:cs typeface="Times New Roman"/>
                        </a:rPr>
                        <a:t>Boolean</a:t>
                      </a:r>
                    </a:p>
                  </a:txBody>
                  <a:tcPr marL="50592" marR="50592" marT="50800" marB="50800"/>
                </a:tc>
                <a:tc>
                  <a:txBody>
                    <a:bodyPr/>
                    <a:lstStyle/>
                    <a:p>
                      <a:pPr>
                        <a:lnSpc>
                          <a:spcPts val="1000"/>
                        </a:lnSpc>
                        <a:spcBef>
                          <a:spcPts val="200"/>
                        </a:spcBef>
                        <a:spcAft>
                          <a:spcPts val="200"/>
                        </a:spcAft>
                      </a:pPr>
                      <a:r>
                        <a:rPr lang="de-DE" sz="1500">
                          <a:effectLst/>
                          <a:latin typeface="Myriad Pro"/>
                          <a:ea typeface="Times New Roman"/>
                          <a:cs typeface="Times New Roman"/>
                        </a:rPr>
                        <a:t>boolean</a:t>
                      </a:r>
                    </a:p>
                  </a:txBody>
                  <a:tcPr marL="50592" marR="50592" marT="50800" marB="50800"/>
                </a:tc>
              </a:tr>
              <a:tr h="370840">
                <a:tc>
                  <a:txBody>
                    <a:bodyPr/>
                    <a:lstStyle/>
                    <a:p>
                      <a:pPr>
                        <a:lnSpc>
                          <a:spcPts val="1000"/>
                        </a:lnSpc>
                        <a:spcBef>
                          <a:spcPts val="200"/>
                        </a:spcBef>
                        <a:spcAft>
                          <a:spcPts val="200"/>
                        </a:spcAft>
                      </a:pPr>
                      <a:r>
                        <a:rPr lang="de-DE" sz="1500">
                          <a:effectLst/>
                          <a:latin typeface="Myriad Pro"/>
                          <a:ea typeface="Times New Roman"/>
                          <a:cs typeface="Times New Roman"/>
                        </a:rPr>
                        <a:t>{hello: „world“}</a:t>
                      </a:r>
                    </a:p>
                  </a:txBody>
                  <a:tcPr marL="50592" marR="50592" marT="50800" marB="50800"/>
                </a:tc>
                <a:tc>
                  <a:txBody>
                    <a:bodyPr/>
                    <a:lstStyle/>
                    <a:p>
                      <a:pPr>
                        <a:lnSpc>
                          <a:spcPts val="1000"/>
                        </a:lnSpc>
                        <a:spcBef>
                          <a:spcPts val="200"/>
                        </a:spcBef>
                        <a:spcAft>
                          <a:spcPts val="200"/>
                        </a:spcAft>
                      </a:pPr>
                      <a:r>
                        <a:rPr lang="de-DE" sz="1500">
                          <a:effectLst/>
                          <a:latin typeface="Myriad Pro"/>
                          <a:ea typeface="Times New Roman"/>
                          <a:cs typeface="Times New Roman"/>
                        </a:rPr>
                        <a:t>Object</a:t>
                      </a:r>
                    </a:p>
                  </a:txBody>
                  <a:tcPr marL="50592" marR="50592" marT="50800" marB="50800"/>
                </a:tc>
                <a:tc>
                  <a:txBody>
                    <a:bodyPr/>
                    <a:lstStyle/>
                    <a:p>
                      <a:pPr>
                        <a:lnSpc>
                          <a:spcPts val="1000"/>
                        </a:lnSpc>
                        <a:spcBef>
                          <a:spcPts val="200"/>
                        </a:spcBef>
                        <a:spcAft>
                          <a:spcPts val="200"/>
                        </a:spcAft>
                      </a:pPr>
                      <a:r>
                        <a:rPr lang="de-DE" sz="1500">
                          <a:effectLst/>
                          <a:latin typeface="Myriad Pro"/>
                          <a:ea typeface="Times New Roman"/>
                          <a:cs typeface="Times New Roman"/>
                        </a:rPr>
                        <a:t>object</a:t>
                      </a:r>
                    </a:p>
                  </a:txBody>
                  <a:tcPr marL="50592" marR="50592" marT="50800" marB="50800"/>
                </a:tc>
              </a:tr>
              <a:tr h="370840">
                <a:tc>
                  <a:txBody>
                    <a:bodyPr/>
                    <a:lstStyle/>
                    <a:p>
                      <a:pPr>
                        <a:lnSpc>
                          <a:spcPts val="1000"/>
                        </a:lnSpc>
                        <a:spcBef>
                          <a:spcPts val="200"/>
                        </a:spcBef>
                        <a:spcAft>
                          <a:spcPts val="200"/>
                        </a:spcAft>
                      </a:pPr>
                      <a:r>
                        <a:rPr lang="de-DE" sz="1500">
                          <a:effectLst/>
                          <a:latin typeface="Myriad Pro"/>
                          <a:ea typeface="Times New Roman"/>
                          <a:cs typeface="Times New Roman"/>
                        </a:rPr>
                        <a:t>[„eins“, „zwei“]</a:t>
                      </a:r>
                    </a:p>
                  </a:txBody>
                  <a:tcPr marL="50592" marR="50592" marT="50800" marB="50800"/>
                </a:tc>
                <a:tc>
                  <a:txBody>
                    <a:bodyPr/>
                    <a:lstStyle/>
                    <a:p>
                      <a:pPr>
                        <a:lnSpc>
                          <a:spcPts val="1000"/>
                        </a:lnSpc>
                        <a:spcBef>
                          <a:spcPts val="200"/>
                        </a:spcBef>
                        <a:spcAft>
                          <a:spcPts val="200"/>
                        </a:spcAft>
                      </a:pPr>
                      <a:r>
                        <a:rPr lang="de-DE" sz="1500">
                          <a:effectLst/>
                          <a:latin typeface="Myriad Pro"/>
                          <a:ea typeface="Times New Roman"/>
                          <a:cs typeface="Times New Roman"/>
                        </a:rPr>
                        <a:t>Array</a:t>
                      </a:r>
                    </a:p>
                  </a:txBody>
                  <a:tcPr marL="50592" marR="50592" marT="50800" marB="50800"/>
                </a:tc>
                <a:tc>
                  <a:txBody>
                    <a:bodyPr/>
                    <a:lstStyle/>
                    <a:p>
                      <a:pPr>
                        <a:lnSpc>
                          <a:spcPts val="1000"/>
                        </a:lnSpc>
                        <a:spcBef>
                          <a:spcPts val="200"/>
                        </a:spcBef>
                        <a:spcAft>
                          <a:spcPts val="200"/>
                        </a:spcAft>
                      </a:pPr>
                      <a:r>
                        <a:rPr lang="de-DE" sz="1500">
                          <a:effectLst/>
                          <a:latin typeface="Myriad Pro"/>
                          <a:ea typeface="Times New Roman"/>
                          <a:cs typeface="Times New Roman"/>
                        </a:rPr>
                        <a:t>object</a:t>
                      </a:r>
                    </a:p>
                  </a:txBody>
                  <a:tcPr marL="50592" marR="50592" marT="50800" marB="50800"/>
                </a:tc>
              </a:tr>
              <a:tr h="370840">
                <a:tc>
                  <a:txBody>
                    <a:bodyPr/>
                    <a:lstStyle/>
                    <a:p>
                      <a:pPr>
                        <a:lnSpc>
                          <a:spcPts val="1000"/>
                        </a:lnSpc>
                        <a:spcBef>
                          <a:spcPts val="200"/>
                        </a:spcBef>
                        <a:spcAft>
                          <a:spcPts val="200"/>
                        </a:spcAft>
                      </a:pPr>
                      <a:r>
                        <a:rPr lang="de-DE" sz="1500" dirty="0" err="1" smtClean="0">
                          <a:effectLst/>
                          <a:latin typeface="Myriad Pro"/>
                          <a:ea typeface="Times New Roman"/>
                          <a:cs typeface="Times New Roman"/>
                        </a:rPr>
                        <a:t>function</a:t>
                      </a:r>
                      <a:r>
                        <a:rPr lang="de-DE" sz="1500" dirty="0" smtClean="0">
                          <a:effectLst/>
                          <a:latin typeface="Myriad Pro"/>
                          <a:ea typeface="Times New Roman"/>
                          <a:cs typeface="Times New Roman"/>
                        </a:rPr>
                        <a:t> </a:t>
                      </a:r>
                      <a:r>
                        <a:rPr lang="de-DE" sz="1500" dirty="0">
                          <a:effectLst/>
                          <a:latin typeface="Myriad Pro"/>
                          <a:ea typeface="Times New Roman"/>
                          <a:cs typeface="Times New Roman"/>
                        </a:rPr>
                        <a:t>() {}</a:t>
                      </a:r>
                    </a:p>
                  </a:txBody>
                  <a:tcPr marL="50592" marR="50592" marT="50800" marB="50800"/>
                </a:tc>
                <a:tc>
                  <a:txBody>
                    <a:bodyPr/>
                    <a:lstStyle/>
                    <a:p>
                      <a:pPr>
                        <a:lnSpc>
                          <a:spcPts val="1000"/>
                        </a:lnSpc>
                        <a:spcBef>
                          <a:spcPts val="200"/>
                        </a:spcBef>
                        <a:spcAft>
                          <a:spcPts val="200"/>
                        </a:spcAft>
                      </a:pPr>
                      <a:r>
                        <a:rPr lang="de-DE" sz="1500" dirty="0" err="1">
                          <a:effectLst/>
                          <a:latin typeface="Myriad Pro"/>
                          <a:ea typeface="Times New Roman"/>
                          <a:cs typeface="Times New Roman"/>
                        </a:rPr>
                        <a:t>Function</a:t>
                      </a:r>
                      <a:endParaRPr lang="de-DE" sz="1500" dirty="0">
                        <a:effectLst/>
                        <a:latin typeface="Myriad Pro"/>
                        <a:ea typeface="Times New Roman"/>
                        <a:cs typeface="Times New Roman"/>
                      </a:endParaRPr>
                    </a:p>
                  </a:txBody>
                  <a:tcPr marL="50592" marR="50592" marT="50800" marB="50800"/>
                </a:tc>
                <a:tc>
                  <a:txBody>
                    <a:bodyPr/>
                    <a:lstStyle/>
                    <a:p>
                      <a:pPr>
                        <a:lnSpc>
                          <a:spcPts val="1000"/>
                        </a:lnSpc>
                        <a:spcBef>
                          <a:spcPts val="200"/>
                        </a:spcBef>
                        <a:spcAft>
                          <a:spcPts val="200"/>
                        </a:spcAft>
                      </a:pPr>
                      <a:r>
                        <a:rPr lang="de-DE" sz="1500" dirty="0" err="1">
                          <a:effectLst/>
                          <a:latin typeface="Myriad Pro"/>
                          <a:ea typeface="Times New Roman"/>
                          <a:cs typeface="Times New Roman"/>
                        </a:rPr>
                        <a:t>function</a:t>
                      </a:r>
                      <a:endParaRPr lang="de-DE" sz="1500" dirty="0">
                        <a:effectLst/>
                        <a:latin typeface="Myriad Pro"/>
                        <a:ea typeface="Times New Roman"/>
                        <a:cs typeface="Times New Roman"/>
                      </a:endParaRPr>
                    </a:p>
                  </a:txBody>
                  <a:tcPr marL="50592" marR="50592" marT="50800" marB="50800"/>
                </a:tc>
              </a:tr>
              <a:tr h="370840">
                <a:tc>
                  <a:txBody>
                    <a:bodyPr/>
                    <a:lstStyle/>
                    <a:p>
                      <a:pPr>
                        <a:lnSpc>
                          <a:spcPts val="1000"/>
                        </a:lnSpc>
                        <a:spcBef>
                          <a:spcPts val="200"/>
                        </a:spcBef>
                        <a:spcAft>
                          <a:spcPts val="200"/>
                        </a:spcAft>
                      </a:pPr>
                      <a:r>
                        <a:rPr lang="de-DE" sz="1500">
                          <a:effectLst/>
                          <a:latin typeface="Myriad Pro"/>
                          <a:ea typeface="Times New Roman"/>
                          <a:cs typeface="Times New Roman"/>
                        </a:rPr>
                        <a:t>new Rectangle()</a:t>
                      </a:r>
                    </a:p>
                  </a:txBody>
                  <a:tcPr marL="50592" marR="50592" marT="50800" marB="50800"/>
                </a:tc>
                <a:tc>
                  <a:txBody>
                    <a:bodyPr/>
                    <a:lstStyle/>
                    <a:p>
                      <a:pPr>
                        <a:lnSpc>
                          <a:spcPts val="1000"/>
                        </a:lnSpc>
                        <a:spcBef>
                          <a:spcPts val="200"/>
                        </a:spcBef>
                        <a:spcAft>
                          <a:spcPts val="200"/>
                        </a:spcAft>
                      </a:pPr>
                      <a:r>
                        <a:rPr lang="de-DE" sz="1500">
                          <a:effectLst/>
                          <a:latin typeface="Myriad Pro"/>
                          <a:ea typeface="Times New Roman"/>
                          <a:cs typeface="Times New Roman"/>
                        </a:rPr>
                        <a:t>Rectangle</a:t>
                      </a:r>
                    </a:p>
                  </a:txBody>
                  <a:tcPr marL="50592" marR="50592" marT="50800" marB="50800"/>
                </a:tc>
                <a:tc>
                  <a:txBody>
                    <a:bodyPr/>
                    <a:lstStyle/>
                    <a:p>
                      <a:pPr>
                        <a:lnSpc>
                          <a:spcPts val="1000"/>
                        </a:lnSpc>
                        <a:spcBef>
                          <a:spcPts val="200"/>
                        </a:spcBef>
                        <a:spcAft>
                          <a:spcPts val="200"/>
                        </a:spcAft>
                      </a:pPr>
                      <a:r>
                        <a:rPr lang="de-DE" sz="1500" dirty="0" err="1">
                          <a:effectLst/>
                          <a:latin typeface="Myriad Pro"/>
                          <a:ea typeface="Times New Roman"/>
                          <a:cs typeface="Times New Roman"/>
                        </a:rPr>
                        <a:t>object</a:t>
                      </a:r>
                      <a:endParaRPr lang="de-DE" sz="1500" dirty="0">
                        <a:effectLst/>
                        <a:latin typeface="Myriad Pro"/>
                        <a:ea typeface="Times New Roman"/>
                        <a:cs typeface="Times New Roman"/>
                      </a:endParaRPr>
                    </a:p>
                  </a:txBody>
                  <a:tcPr marL="50592" marR="50592" marT="50800" marB="50800"/>
                </a:tc>
              </a:tr>
            </a:tbl>
          </a:graphicData>
        </a:graphic>
      </p:graphicFrame>
      <p:sp>
        <p:nvSpPr>
          <p:cNvPr id="4" name="Titel 3"/>
          <p:cNvSpPr>
            <a:spLocks noGrp="1"/>
          </p:cNvSpPr>
          <p:nvPr>
            <p:ph type="title"/>
          </p:nvPr>
        </p:nvSpPr>
        <p:spPr/>
        <p:txBody>
          <a:bodyPr/>
          <a:lstStyle/>
          <a:p>
            <a:r>
              <a:rPr lang="de-DE" dirty="0" err="1" smtClean="0"/>
              <a:t>Typeof</a:t>
            </a:r>
            <a:r>
              <a:rPr lang="de-DE" dirty="0"/>
              <a:t> </a:t>
            </a:r>
            <a:r>
              <a:rPr lang="de-DE" dirty="0" smtClean="0"/>
              <a:t>und </a:t>
            </a:r>
            <a:r>
              <a:rPr lang="de-DE" dirty="0" err="1" smtClean="0"/>
              <a:t>Constructor.name</a:t>
            </a:r>
            <a:endParaRPr lang="de-DE" dirty="0"/>
          </a:p>
        </p:txBody>
      </p:sp>
    </p:spTree>
    <p:extLst>
      <p:ext uri="{BB962C8B-B14F-4D97-AF65-F5344CB8AC3E}">
        <p14:creationId xmlns:p14="http://schemas.microsoft.com/office/powerpoint/2010/main" val="3099043720"/>
      </p:ext>
    </p:extLst>
  </p:cSld>
  <p:clrMapOvr>
    <a:masterClrMapping/>
  </p:clrMapOvr>
  <p:timing>
    <p:tnLst>
      <p:par>
        <p:cTn xmlns:p14="http://schemas.microsoft.com/office/powerpoint/2010/mai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2" name="Inhaltsplatzhalter 1"/>
          <p:cNvSpPr>
            <a:spLocks noGrp="1"/>
          </p:cNvSpPr>
          <p:nvPr>
            <p:ph idx="1"/>
          </p:nvPr>
        </p:nvSpPr>
        <p:spPr/>
        <p:txBody>
          <a:bodyPr/>
          <a:lstStyle/>
          <a:p>
            <a:pPr marL="0" indent="0">
              <a:buNone/>
            </a:pPr>
            <a:r>
              <a:rPr lang="de-DE" dirty="0" smtClean="0">
                <a:solidFill>
                  <a:srgbClr val="FFFFFF"/>
                </a:solidFill>
              </a:rPr>
              <a:t>Erstelle einen Konstruktor für ein Objekt </a:t>
            </a:r>
            <a:r>
              <a:rPr lang="de-DE" dirty="0">
                <a:solidFill>
                  <a:srgbClr val="FFFFFF"/>
                </a:solidFill>
              </a:rPr>
              <a:t>vom Typ </a:t>
            </a:r>
            <a:r>
              <a:rPr lang="de-DE" dirty="0" smtClean="0">
                <a:solidFill>
                  <a:srgbClr val="FFFFFF"/>
                </a:solidFill>
                <a:latin typeface="Consolas"/>
                <a:cs typeface="Consolas"/>
              </a:rPr>
              <a:t>Task</a:t>
            </a:r>
            <a:r>
              <a:rPr lang="de-DE" dirty="0" smtClean="0">
                <a:solidFill>
                  <a:srgbClr val="FFFFFF"/>
                </a:solidFill>
              </a:rPr>
              <a:t>.</a:t>
            </a:r>
            <a:endParaRPr lang="de-DE" dirty="0">
              <a:solidFill>
                <a:srgbClr val="FFFFFF"/>
              </a:solidFill>
            </a:endParaRPr>
          </a:p>
          <a:p>
            <a:pPr marL="0" indent="0">
              <a:buNone/>
            </a:pPr>
            <a:r>
              <a:rPr lang="de-DE" dirty="0" smtClean="0">
                <a:solidFill>
                  <a:srgbClr val="FFFFFF"/>
                </a:solidFill>
              </a:rPr>
              <a:t>Erstelle einen Konstruktor für Liste von Tasks, genannt </a:t>
            </a:r>
            <a:r>
              <a:rPr lang="de-DE" dirty="0" err="1" smtClean="0">
                <a:solidFill>
                  <a:srgbClr val="FFFFFF"/>
                </a:solidFill>
                <a:latin typeface="Consolas"/>
                <a:cs typeface="Consolas"/>
              </a:rPr>
              <a:t>TaskList</a:t>
            </a:r>
            <a:r>
              <a:rPr lang="de-DE" dirty="0" smtClean="0">
                <a:solidFill>
                  <a:srgbClr val="FFFFFF"/>
                </a:solidFill>
              </a:rPr>
              <a:t>.</a:t>
            </a:r>
            <a:endParaRPr lang="de-DE" dirty="0">
              <a:solidFill>
                <a:srgbClr val="FFFFFF"/>
              </a:solidFill>
            </a:endParaRPr>
          </a:p>
          <a:p>
            <a:pPr marL="0" indent="0">
              <a:buNone/>
            </a:pPr>
            <a:r>
              <a:rPr lang="de-DE" dirty="0" smtClean="0">
                <a:solidFill>
                  <a:srgbClr val="FFFFFF"/>
                </a:solidFill>
              </a:rPr>
              <a:t>Sortiere diese </a:t>
            </a:r>
            <a:r>
              <a:rPr lang="de-DE" dirty="0">
                <a:solidFill>
                  <a:srgbClr val="FFFFFF"/>
                </a:solidFill>
              </a:rPr>
              <a:t>Liste </a:t>
            </a:r>
            <a:r>
              <a:rPr lang="de-DE" dirty="0" smtClean="0">
                <a:solidFill>
                  <a:srgbClr val="FFFFFF"/>
                </a:solidFill>
              </a:rPr>
              <a:t>über eine Methode </a:t>
            </a:r>
            <a:r>
              <a:rPr lang="de-DE" dirty="0" err="1" smtClean="0">
                <a:solidFill>
                  <a:srgbClr val="FFFFFF"/>
                </a:solidFill>
                <a:latin typeface="Consolas"/>
                <a:cs typeface="Consolas"/>
              </a:rPr>
              <a:t>sort</a:t>
            </a:r>
            <a:r>
              <a:rPr lang="de-DE" dirty="0" smtClean="0">
                <a:solidFill>
                  <a:srgbClr val="FFFFFF"/>
                </a:solidFill>
              </a:rPr>
              <a:t>.</a:t>
            </a:r>
          </a:p>
          <a:p>
            <a:pPr marL="0" indent="0">
              <a:buNone/>
            </a:pPr>
            <a:endParaRPr lang="de-DE" dirty="0" smtClean="0">
              <a:solidFill>
                <a:srgbClr val="FFFFFF"/>
              </a:solidFill>
            </a:endParaRPr>
          </a:p>
          <a:p>
            <a:pPr marL="0" indent="0">
              <a:buNone/>
            </a:pPr>
            <a:r>
              <a:rPr lang="de-DE" dirty="0" smtClean="0">
                <a:solidFill>
                  <a:srgbClr val="FFFFFF"/>
                </a:solidFill>
              </a:rPr>
              <a:t>Pro-Tipp: Es ist leichter, dies „testgetrieben“ zu entwickeln ;-)</a:t>
            </a:r>
            <a:endParaRPr lang="de-DE" dirty="0">
              <a:solidFill>
                <a:srgbClr val="FFFFFF"/>
              </a:solidFill>
            </a:endParaRPr>
          </a:p>
          <a:p>
            <a:pPr marL="0" indent="0">
              <a:buNone/>
            </a:pPr>
            <a:endParaRPr lang="de-DE" dirty="0">
              <a:solidFill>
                <a:srgbClr val="FFFFFF"/>
              </a:solidFill>
            </a:endParaRPr>
          </a:p>
          <a:p>
            <a:pPr marL="0" indent="0">
              <a:buNone/>
            </a:pPr>
            <a:endParaRPr lang="de-DE" dirty="0" smtClean="0">
              <a:solidFill>
                <a:srgbClr val="FFFFFF"/>
              </a:solidFill>
              <a:latin typeface="Consolas"/>
              <a:cs typeface="Consolas"/>
            </a:endParaRPr>
          </a:p>
        </p:txBody>
      </p:sp>
      <p:sp>
        <p:nvSpPr>
          <p:cNvPr id="3" name="Titel 2"/>
          <p:cNvSpPr>
            <a:spLocks noGrp="1"/>
          </p:cNvSpPr>
          <p:nvPr>
            <p:ph type="title"/>
          </p:nvPr>
        </p:nvSpPr>
        <p:spPr/>
        <p:txBody>
          <a:bodyPr/>
          <a:lstStyle/>
          <a:p>
            <a:r>
              <a:rPr lang="de-DE" dirty="0" smtClean="0">
                <a:solidFill>
                  <a:srgbClr val="FFFFFF"/>
                </a:solidFill>
              </a:rPr>
              <a:t>Übung #6 -  Task und Taskliste</a:t>
            </a:r>
            <a:endParaRPr lang="de-DE" dirty="0">
              <a:solidFill>
                <a:srgbClr val="FFFFFF"/>
              </a:solidFill>
            </a:endParaRPr>
          </a:p>
        </p:txBody>
      </p:sp>
    </p:spTree>
    <p:extLst>
      <p:ext uri="{BB962C8B-B14F-4D97-AF65-F5344CB8AC3E}">
        <p14:creationId xmlns:p14="http://schemas.microsoft.com/office/powerpoint/2010/main" val="150756045"/>
      </p:ext>
    </p:extLst>
  </p:cSld>
  <p:clrMapOvr>
    <a:masterClrMapping/>
  </p:clrMapOvr>
  <p:timing>
    <p:tnLst>
      <p:par>
        <p:cTn xmlns:p14="http://schemas.microsoft.com/office/powerpoint/2010/mai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JS ist </a:t>
            </a:r>
            <a:r>
              <a:rPr lang="de-DE" dirty="0"/>
              <a:t>k</a:t>
            </a:r>
            <a:r>
              <a:rPr lang="de-DE" dirty="0" smtClean="0"/>
              <a:t>eine klassenbasierte Sprache.</a:t>
            </a:r>
          </a:p>
          <a:p>
            <a:pPr marL="0" indent="0">
              <a:buNone/>
            </a:pPr>
            <a:r>
              <a:rPr lang="de-DE" dirty="0" smtClean="0"/>
              <a:t>Aber </a:t>
            </a:r>
            <a:r>
              <a:rPr lang="de-DE" dirty="0" smtClean="0"/>
              <a:t>verschiedene Objekterzeugungsmuster sind </a:t>
            </a:r>
            <a:r>
              <a:rPr lang="de-DE" dirty="0" smtClean="0"/>
              <a:t>anwendbar, um auch „Vererbung“ zu implementieren.</a:t>
            </a:r>
            <a:endParaRPr lang="de-DE" dirty="0" smtClean="0"/>
          </a:p>
          <a:p>
            <a:pPr marL="0" indent="0">
              <a:buNone/>
            </a:pPr>
            <a:endParaRPr lang="de-DE" dirty="0" smtClean="0"/>
          </a:p>
        </p:txBody>
      </p:sp>
      <p:sp>
        <p:nvSpPr>
          <p:cNvPr id="3" name="Titel 2"/>
          <p:cNvSpPr>
            <a:spLocks noGrp="1"/>
          </p:cNvSpPr>
          <p:nvPr>
            <p:ph type="title"/>
          </p:nvPr>
        </p:nvSpPr>
        <p:spPr/>
        <p:txBody>
          <a:bodyPr/>
          <a:lstStyle/>
          <a:p>
            <a:r>
              <a:rPr lang="de-DE" dirty="0" err="1" smtClean="0"/>
              <a:t>Objekerzeugungsmuster</a:t>
            </a:r>
            <a:endParaRPr lang="de-DE" dirty="0"/>
          </a:p>
        </p:txBody>
      </p:sp>
    </p:spTree>
    <p:extLst>
      <p:ext uri="{BB962C8B-B14F-4D97-AF65-F5344CB8AC3E}">
        <p14:creationId xmlns:p14="http://schemas.microsoft.com/office/powerpoint/2010/main" val="1508532212"/>
      </p:ext>
    </p:extLst>
  </p:cSld>
  <p:clrMapOvr>
    <a:masterClrMapping/>
  </p:clrMapOvr>
  <p:timing>
    <p:tnLst>
      <p:par>
        <p:cTn xmlns:p14="http://schemas.microsoft.com/office/powerpoint/2010/mai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en-US" dirty="0"/>
              <a:t> destination = destination || {};</a:t>
            </a:r>
          </a:p>
          <a:p>
            <a:r>
              <a:rPr lang="en-US" dirty="0"/>
              <a:t>    for (</a:t>
            </a:r>
            <a:r>
              <a:rPr lang="en-US" dirty="0" err="1"/>
              <a:t>var</a:t>
            </a:r>
            <a:r>
              <a:rPr lang="en-US" dirty="0"/>
              <a:t> </a:t>
            </a:r>
            <a:r>
              <a:rPr lang="en-US" dirty="0" err="1"/>
              <a:t>i</a:t>
            </a:r>
            <a:r>
              <a:rPr lang="en-US" dirty="0"/>
              <a:t> in source) {</a:t>
            </a:r>
          </a:p>
          <a:p>
            <a:r>
              <a:rPr lang="en-US" dirty="0"/>
              <a:t>        if (</a:t>
            </a:r>
            <a:r>
              <a:rPr lang="en-US" dirty="0" err="1"/>
              <a:t>source.hasOwnProperty</a:t>
            </a:r>
            <a:r>
              <a:rPr lang="en-US" dirty="0"/>
              <a:t>(</a:t>
            </a:r>
            <a:r>
              <a:rPr lang="en-US" dirty="0" err="1"/>
              <a:t>i</a:t>
            </a:r>
            <a:r>
              <a:rPr lang="en-US" dirty="0"/>
              <a:t>)) {</a:t>
            </a:r>
          </a:p>
          <a:p>
            <a:r>
              <a:rPr lang="en-US" dirty="0"/>
              <a:t>            destination[</a:t>
            </a:r>
            <a:r>
              <a:rPr lang="en-US" dirty="0" err="1"/>
              <a:t>i</a:t>
            </a:r>
            <a:r>
              <a:rPr lang="en-US" dirty="0"/>
              <a:t>] = source[</a:t>
            </a:r>
            <a:r>
              <a:rPr lang="en-US" dirty="0" err="1"/>
              <a:t>i</a:t>
            </a:r>
            <a:r>
              <a:rPr lang="en-US" dirty="0"/>
              <a:t>];</a:t>
            </a:r>
          </a:p>
          <a:p>
            <a:r>
              <a:rPr lang="en-US" dirty="0"/>
              <a:t>        }</a:t>
            </a:r>
          </a:p>
          <a:p>
            <a:r>
              <a:rPr lang="en-US" dirty="0"/>
              <a:t>        </a:t>
            </a:r>
          </a:p>
          <a:p>
            <a:r>
              <a:rPr lang="en-US" dirty="0"/>
              <a:t>    }</a:t>
            </a:r>
          </a:p>
          <a:p>
            <a:r>
              <a:rPr lang="en-US" dirty="0"/>
              <a:t>    return destination;</a:t>
            </a:r>
          </a:p>
          <a:p>
            <a:r>
              <a:rPr lang="en-US" dirty="0"/>
              <a:t>}</a:t>
            </a:r>
            <a:endParaRPr lang="de-DE" dirty="0"/>
          </a:p>
        </p:txBody>
      </p:sp>
      <p:sp>
        <p:nvSpPr>
          <p:cNvPr id="3" name="Titel 2"/>
          <p:cNvSpPr>
            <a:spLocks noGrp="1"/>
          </p:cNvSpPr>
          <p:nvPr>
            <p:ph type="title"/>
          </p:nvPr>
        </p:nvSpPr>
        <p:spPr/>
        <p:txBody>
          <a:bodyPr/>
          <a:lstStyle/>
          <a:p>
            <a:r>
              <a:rPr lang="de-DE" dirty="0" smtClean="0"/>
              <a:t>„Vererbung“ durch kopieren</a:t>
            </a:r>
            <a:endParaRPr lang="de-DE" dirty="0"/>
          </a:p>
        </p:txBody>
      </p:sp>
    </p:spTree>
    <p:extLst>
      <p:ext uri="{BB962C8B-B14F-4D97-AF65-F5344CB8AC3E}">
        <p14:creationId xmlns:p14="http://schemas.microsoft.com/office/powerpoint/2010/main" val="314778261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 4" descr="800px-Brendan-Eich-20080310.jpg"/>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Inhaltsplatzhalter 1"/>
          <p:cNvSpPr>
            <a:spLocks noGrp="1"/>
          </p:cNvSpPr>
          <p:nvPr>
            <p:ph idx="1"/>
          </p:nvPr>
        </p:nvSpPr>
        <p:spPr/>
        <p:txBody>
          <a:bodyPr>
            <a:normAutofit/>
          </a:bodyPr>
          <a:lstStyle/>
          <a:p>
            <a:pPr marL="0" indent="0">
              <a:buNone/>
            </a:pPr>
            <a:r>
              <a:rPr lang="de-DE" dirty="0" smtClean="0">
                <a:solidFill>
                  <a:schemeClr val="bg1"/>
                </a:solidFill>
              </a:rPr>
              <a:t>„</a:t>
            </a:r>
            <a:r>
              <a:rPr lang="de-DE" dirty="0" err="1" smtClean="0">
                <a:solidFill>
                  <a:schemeClr val="bg1"/>
                </a:solidFill>
              </a:rPr>
              <a:t>Why</a:t>
            </a:r>
            <a:r>
              <a:rPr lang="de-DE" dirty="0" smtClean="0">
                <a:solidFill>
                  <a:schemeClr val="bg1"/>
                </a:solidFill>
              </a:rPr>
              <a:t> </a:t>
            </a:r>
            <a:r>
              <a:rPr lang="de-DE" dirty="0" err="1">
                <a:solidFill>
                  <a:schemeClr val="bg1"/>
                </a:solidFill>
              </a:rPr>
              <a:t>two</a:t>
            </a:r>
            <a:r>
              <a:rPr lang="de-DE" dirty="0">
                <a:solidFill>
                  <a:schemeClr val="bg1"/>
                </a:solidFill>
              </a:rPr>
              <a:t> </a:t>
            </a:r>
            <a:r>
              <a:rPr lang="de-DE" dirty="0" err="1">
                <a:solidFill>
                  <a:schemeClr val="bg1"/>
                </a:solidFill>
              </a:rPr>
              <a:t>programming</a:t>
            </a:r>
            <a:r>
              <a:rPr lang="de-DE" dirty="0">
                <a:solidFill>
                  <a:schemeClr val="bg1"/>
                </a:solidFill>
              </a:rPr>
              <a:t> </a:t>
            </a:r>
            <a:r>
              <a:rPr lang="de-DE" dirty="0" err="1">
                <a:solidFill>
                  <a:schemeClr val="bg1"/>
                </a:solidFill>
              </a:rPr>
              <a:t>languages</a:t>
            </a:r>
            <a:r>
              <a:rPr lang="de-DE" dirty="0" smtClean="0">
                <a:solidFill>
                  <a:schemeClr val="bg1"/>
                </a:solidFill>
              </a:rPr>
              <a:t>?“ </a:t>
            </a:r>
            <a:endParaRPr lang="de-DE" dirty="0">
              <a:solidFill>
                <a:schemeClr val="bg1"/>
              </a:solidFill>
            </a:endParaRPr>
          </a:p>
          <a:p>
            <a:pPr marL="0" indent="0">
              <a:buNone/>
            </a:pPr>
            <a:r>
              <a:rPr lang="de-DE" dirty="0" err="1" smtClean="0">
                <a:solidFill>
                  <a:schemeClr val="bg1"/>
                </a:solidFill>
              </a:rPr>
              <a:t>Answer</a:t>
            </a:r>
            <a:r>
              <a:rPr lang="de-DE" dirty="0">
                <a:solidFill>
                  <a:schemeClr val="bg1"/>
                </a:solidFill>
              </a:rPr>
              <a:t>: </a:t>
            </a:r>
            <a:r>
              <a:rPr lang="de-DE" dirty="0" err="1">
                <a:solidFill>
                  <a:schemeClr val="bg1"/>
                </a:solidFill>
              </a:rPr>
              <a:t>division</a:t>
            </a:r>
            <a:r>
              <a:rPr lang="de-DE" dirty="0">
                <a:solidFill>
                  <a:schemeClr val="bg1"/>
                </a:solidFill>
              </a:rPr>
              <a:t> </a:t>
            </a:r>
            <a:r>
              <a:rPr lang="de-DE" dirty="0" err="1">
                <a:solidFill>
                  <a:schemeClr val="bg1"/>
                </a:solidFill>
              </a:rPr>
              <a:t>of</a:t>
            </a:r>
            <a:r>
              <a:rPr lang="de-DE" dirty="0">
                <a:solidFill>
                  <a:schemeClr val="bg1"/>
                </a:solidFill>
              </a:rPr>
              <a:t> </a:t>
            </a:r>
            <a:r>
              <a:rPr lang="de-DE" dirty="0" err="1">
                <a:solidFill>
                  <a:schemeClr val="bg1"/>
                </a:solidFill>
              </a:rPr>
              <a:t>labor</a:t>
            </a:r>
            <a:r>
              <a:rPr lang="de-DE" dirty="0">
                <a:solidFill>
                  <a:schemeClr val="bg1"/>
                </a:solidFill>
              </a:rPr>
              <a:t>, </a:t>
            </a:r>
            <a:r>
              <a:rPr lang="de-DE" dirty="0" err="1">
                <a:solidFill>
                  <a:schemeClr val="bg1"/>
                </a:solidFill>
              </a:rPr>
              <a:t>specialization</a:t>
            </a:r>
            <a:r>
              <a:rPr lang="de-DE" dirty="0">
                <a:solidFill>
                  <a:schemeClr val="bg1"/>
                </a:solidFill>
              </a:rPr>
              <a:t> </a:t>
            </a:r>
          </a:p>
          <a:p>
            <a:pPr marL="0" indent="0">
              <a:buNone/>
            </a:pPr>
            <a:r>
              <a:rPr lang="de-DE" dirty="0" smtClean="0">
                <a:solidFill>
                  <a:schemeClr val="bg1"/>
                </a:solidFill>
              </a:rPr>
              <a:t>	Java </a:t>
            </a:r>
            <a:r>
              <a:rPr lang="de-DE" dirty="0" err="1">
                <a:solidFill>
                  <a:schemeClr val="bg1"/>
                </a:solidFill>
              </a:rPr>
              <a:t>for</a:t>
            </a:r>
            <a:r>
              <a:rPr lang="de-DE" dirty="0">
                <a:solidFill>
                  <a:schemeClr val="bg1"/>
                </a:solidFill>
              </a:rPr>
              <a:t> high-</a:t>
            </a:r>
            <a:r>
              <a:rPr lang="de-DE" dirty="0" err="1">
                <a:solidFill>
                  <a:schemeClr val="bg1"/>
                </a:solidFill>
              </a:rPr>
              <a:t>priced</a:t>
            </a:r>
            <a:r>
              <a:rPr lang="de-DE" dirty="0">
                <a:solidFill>
                  <a:schemeClr val="bg1"/>
                </a:solidFill>
              </a:rPr>
              <a:t> </a:t>
            </a:r>
            <a:r>
              <a:rPr lang="de-DE" dirty="0" err="1">
                <a:solidFill>
                  <a:schemeClr val="bg1"/>
                </a:solidFill>
              </a:rPr>
              <a:t>components</a:t>
            </a:r>
            <a:r>
              <a:rPr lang="de-DE" dirty="0">
                <a:solidFill>
                  <a:schemeClr val="bg1"/>
                </a:solidFill>
              </a:rPr>
              <a:t>/</a:t>
            </a:r>
            <a:r>
              <a:rPr lang="de-DE" dirty="0" err="1">
                <a:solidFill>
                  <a:schemeClr val="bg1"/>
                </a:solidFill>
              </a:rPr>
              <a:t>widgets</a:t>
            </a:r>
            <a:r>
              <a:rPr lang="de-DE" dirty="0">
                <a:solidFill>
                  <a:schemeClr val="bg1"/>
                </a:solidFill>
              </a:rPr>
              <a:t> </a:t>
            </a:r>
            <a:r>
              <a:rPr lang="de-DE" dirty="0" smtClean="0">
                <a:solidFill>
                  <a:schemeClr val="bg1"/>
                </a:solidFill>
              </a:rPr>
              <a:t/>
            </a:r>
            <a:br>
              <a:rPr lang="de-DE" dirty="0" smtClean="0">
                <a:solidFill>
                  <a:schemeClr val="bg1"/>
                </a:solidFill>
              </a:rPr>
            </a:br>
            <a:r>
              <a:rPr lang="de-DE" dirty="0" smtClean="0">
                <a:solidFill>
                  <a:schemeClr val="bg1"/>
                </a:solidFill>
              </a:rPr>
              <a:t>	(</a:t>
            </a:r>
            <a:r>
              <a:rPr lang="de-DE" dirty="0" err="1">
                <a:solidFill>
                  <a:schemeClr val="bg1"/>
                </a:solidFill>
              </a:rPr>
              <a:t>applet</a:t>
            </a:r>
            <a:r>
              <a:rPr lang="de-DE" dirty="0">
                <a:solidFill>
                  <a:schemeClr val="bg1"/>
                </a:solidFill>
              </a:rPr>
              <a:t>/</a:t>
            </a:r>
            <a:r>
              <a:rPr lang="de-DE" dirty="0" err="1">
                <a:solidFill>
                  <a:schemeClr val="bg1"/>
                </a:solidFill>
              </a:rPr>
              <a:t>plugin</a:t>
            </a:r>
            <a:r>
              <a:rPr lang="de-DE" dirty="0">
                <a:solidFill>
                  <a:schemeClr val="bg1"/>
                </a:solidFill>
              </a:rPr>
              <a:t> </a:t>
            </a:r>
            <a:r>
              <a:rPr lang="de-DE" dirty="0" err="1">
                <a:solidFill>
                  <a:schemeClr val="bg1"/>
                </a:solidFill>
              </a:rPr>
              <a:t>model</a:t>
            </a:r>
            <a:r>
              <a:rPr lang="de-DE" dirty="0">
                <a:solidFill>
                  <a:schemeClr val="bg1"/>
                </a:solidFill>
              </a:rPr>
              <a:t>) </a:t>
            </a:r>
          </a:p>
          <a:p>
            <a:pPr marL="0" indent="0">
              <a:buNone/>
            </a:pPr>
            <a:r>
              <a:rPr lang="de-DE" dirty="0" smtClean="0">
                <a:solidFill>
                  <a:schemeClr val="bg1"/>
                </a:solidFill>
              </a:rPr>
              <a:t>	JavaScript </a:t>
            </a:r>
            <a:r>
              <a:rPr lang="de-DE" dirty="0" err="1">
                <a:solidFill>
                  <a:schemeClr val="bg1"/>
                </a:solidFill>
              </a:rPr>
              <a:t>for</a:t>
            </a:r>
            <a:r>
              <a:rPr lang="de-DE" dirty="0">
                <a:solidFill>
                  <a:schemeClr val="bg1"/>
                </a:solidFill>
              </a:rPr>
              <a:t> </a:t>
            </a:r>
            <a:r>
              <a:rPr lang="de-DE" dirty="0" err="1">
                <a:solidFill>
                  <a:schemeClr val="bg1"/>
                </a:solidFill>
              </a:rPr>
              <a:t>mass</a:t>
            </a:r>
            <a:r>
              <a:rPr lang="de-DE" dirty="0">
                <a:solidFill>
                  <a:schemeClr val="bg1"/>
                </a:solidFill>
              </a:rPr>
              <a:t> </a:t>
            </a:r>
            <a:r>
              <a:rPr lang="de-DE" dirty="0" err="1">
                <a:solidFill>
                  <a:schemeClr val="bg1"/>
                </a:solidFill>
              </a:rPr>
              <a:t>market</a:t>
            </a:r>
            <a:r>
              <a:rPr lang="de-DE" dirty="0">
                <a:solidFill>
                  <a:schemeClr val="bg1"/>
                </a:solidFill>
              </a:rPr>
              <a:t> web </a:t>
            </a:r>
            <a:r>
              <a:rPr lang="de-DE" dirty="0" err="1">
                <a:solidFill>
                  <a:schemeClr val="bg1"/>
                </a:solidFill>
              </a:rPr>
              <a:t>designers</a:t>
            </a:r>
            <a:r>
              <a:rPr lang="de-DE" dirty="0">
                <a:solidFill>
                  <a:schemeClr val="bg1"/>
                </a:solidFill>
              </a:rPr>
              <a:t> </a:t>
            </a:r>
            <a:r>
              <a:rPr lang="de-DE" dirty="0" smtClean="0">
                <a:solidFill>
                  <a:schemeClr val="bg1"/>
                </a:solidFill>
              </a:rPr>
              <a:t/>
            </a:r>
            <a:br>
              <a:rPr lang="de-DE" dirty="0" smtClean="0">
                <a:solidFill>
                  <a:schemeClr val="bg1"/>
                </a:solidFill>
              </a:rPr>
            </a:br>
            <a:r>
              <a:rPr lang="de-DE" dirty="0" smtClean="0">
                <a:solidFill>
                  <a:schemeClr val="bg1"/>
                </a:solidFill>
              </a:rPr>
              <a:t>	(</a:t>
            </a:r>
            <a:r>
              <a:rPr lang="de-DE" dirty="0" err="1">
                <a:solidFill>
                  <a:schemeClr val="bg1"/>
                </a:solidFill>
              </a:rPr>
              <a:t>glue</a:t>
            </a:r>
            <a:r>
              <a:rPr lang="de-DE" dirty="0">
                <a:solidFill>
                  <a:schemeClr val="bg1"/>
                </a:solidFill>
              </a:rPr>
              <a:t> </a:t>
            </a:r>
            <a:r>
              <a:rPr lang="de-DE" dirty="0" err="1" smtClean="0">
                <a:solidFill>
                  <a:schemeClr val="bg1"/>
                </a:solidFill>
              </a:rPr>
              <a:t>code</a:t>
            </a:r>
            <a:r>
              <a:rPr lang="de-DE" dirty="0" smtClean="0">
                <a:solidFill>
                  <a:schemeClr val="bg1"/>
                </a:solidFill>
              </a:rPr>
              <a:t> </a:t>
            </a:r>
            <a:r>
              <a:rPr lang="de-DE" dirty="0" err="1" smtClean="0">
                <a:solidFill>
                  <a:schemeClr val="bg1"/>
                </a:solidFill>
              </a:rPr>
              <a:t>between</a:t>
            </a:r>
            <a:r>
              <a:rPr lang="de-DE" dirty="0" smtClean="0">
                <a:solidFill>
                  <a:schemeClr val="bg1"/>
                </a:solidFill>
              </a:rPr>
              <a:t> </a:t>
            </a:r>
            <a:r>
              <a:rPr lang="de-DE" dirty="0" err="1" smtClean="0">
                <a:solidFill>
                  <a:schemeClr val="bg1"/>
                </a:solidFill>
              </a:rPr>
              <a:t>components</a:t>
            </a:r>
            <a:r>
              <a:rPr lang="de-DE" dirty="0">
                <a:solidFill>
                  <a:schemeClr val="bg1"/>
                </a:solidFill>
              </a:rPr>
              <a:t>, </a:t>
            </a:r>
            <a:r>
              <a:rPr lang="de-DE" dirty="0" smtClean="0">
                <a:solidFill>
                  <a:schemeClr val="bg1"/>
                </a:solidFill>
              </a:rPr>
              <a:t/>
            </a:r>
            <a:br>
              <a:rPr lang="de-DE" dirty="0" smtClean="0">
                <a:solidFill>
                  <a:schemeClr val="bg1"/>
                </a:solidFill>
              </a:rPr>
            </a:br>
            <a:r>
              <a:rPr lang="de-DE" dirty="0" smtClean="0">
                <a:solidFill>
                  <a:schemeClr val="bg1"/>
                </a:solidFill>
              </a:rPr>
              <a:t>	</a:t>
            </a:r>
            <a:r>
              <a:rPr lang="de-DE" dirty="0" err="1" smtClean="0">
                <a:solidFill>
                  <a:schemeClr val="bg1"/>
                </a:solidFill>
              </a:rPr>
              <a:t>scripting</a:t>
            </a:r>
            <a:r>
              <a:rPr lang="de-DE" dirty="0" smtClean="0">
                <a:solidFill>
                  <a:schemeClr val="bg1"/>
                </a:solidFill>
              </a:rPr>
              <a:t> </a:t>
            </a:r>
            <a:r>
              <a:rPr lang="de-DE" dirty="0" err="1">
                <a:solidFill>
                  <a:schemeClr val="bg1"/>
                </a:solidFill>
              </a:rPr>
              <a:t>of</a:t>
            </a:r>
            <a:r>
              <a:rPr lang="de-DE" dirty="0">
                <a:solidFill>
                  <a:schemeClr val="bg1"/>
                </a:solidFill>
              </a:rPr>
              <a:t> Java </a:t>
            </a:r>
            <a:r>
              <a:rPr lang="de-DE" dirty="0" smtClean="0">
                <a:solidFill>
                  <a:schemeClr val="bg1"/>
                </a:solidFill>
              </a:rPr>
              <a:t>Applets,</a:t>
            </a:r>
            <a:br>
              <a:rPr lang="de-DE" dirty="0" smtClean="0">
                <a:solidFill>
                  <a:schemeClr val="bg1"/>
                </a:solidFill>
              </a:rPr>
            </a:br>
            <a:r>
              <a:rPr lang="de-DE" dirty="0" smtClean="0">
                <a:solidFill>
                  <a:schemeClr val="bg1"/>
                </a:solidFill>
              </a:rPr>
              <a:t>	form </a:t>
            </a:r>
            <a:r>
              <a:rPr lang="de-DE" dirty="0" err="1" smtClean="0">
                <a:solidFill>
                  <a:schemeClr val="bg1"/>
                </a:solidFill>
              </a:rPr>
              <a:t>validation</a:t>
            </a:r>
            <a:r>
              <a:rPr lang="de-DE" dirty="0" smtClean="0">
                <a:solidFill>
                  <a:schemeClr val="bg1"/>
                </a:solidFill>
              </a:rPr>
              <a:t>, </a:t>
            </a:r>
            <a:r>
              <a:rPr lang="de-DE" dirty="0" err="1" smtClean="0">
                <a:solidFill>
                  <a:schemeClr val="bg1"/>
                </a:solidFill>
              </a:rPr>
              <a:t>image</a:t>
            </a:r>
            <a:r>
              <a:rPr lang="de-DE" dirty="0" smtClean="0">
                <a:solidFill>
                  <a:schemeClr val="bg1"/>
                </a:solidFill>
              </a:rPr>
              <a:t> </a:t>
            </a:r>
            <a:r>
              <a:rPr lang="de-DE" dirty="0" err="1" smtClean="0">
                <a:solidFill>
                  <a:schemeClr val="bg1"/>
                </a:solidFill>
              </a:rPr>
              <a:t>rollovers</a:t>
            </a:r>
            <a:r>
              <a:rPr lang="de-DE" dirty="0" smtClean="0">
                <a:solidFill>
                  <a:schemeClr val="bg1"/>
                </a:solidFill>
              </a:rPr>
              <a:t>,)</a:t>
            </a:r>
          </a:p>
          <a:p>
            <a:pPr marL="0" indent="0">
              <a:buNone/>
            </a:pPr>
            <a:r>
              <a:rPr lang="de-DE" dirty="0">
                <a:solidFill>
                  <a:schemeClr val="bg1"/>
                </a:solidFill>
              </a:rPr>
              <a:t>In </a:t>
            </a:r>
            <a:r>
              <a:rPr lang="de-DE" dirty="0" err="1">
                <a:solidFill>
                  <a:schemeClr val="bg1"/>
                </a:solidFill>
              </a:rPr>
              <a:t>the</a:t>
            </a:r>
            <a:r>
              <a:rPr lang="de-DE" dirty="0">
                <a:solidFill>
                  <a:schemeClr val="bg1"/>
                </a:solidFill>
              </a:rPr>
              <a:t> last </a:t>
            </a:r>
            <a:r>
              <a:rPr lang="de-DE" dirty="0" err="1">
                <a:solidFill>
                  <a:schemeClr val="bg1"/>
                </a:solidFill>
              </a:rPr>
              <a:t>decade</a:t>
            </a:r>
            <a:r>
              <a:rPr lang="de-DE" dirty="0">
                <a:solidFill>
                  <a:schemeClr val="bg1"/>
                </a:solidFill>
              </a:rPr>
              <a:t> Java </a:t>
            </a:r>
            <a:r>
              <a:rPr lang="de-DE" dirty="0" err="1">
                <a:solidFill>
                  <a:schemeClr val="bg1"/>
                </a:solidFill>
              </a:rPr>
              <a:t>has</a:t>
            </a:r>
            <a:r>
              <a:rPr lang="de-DE" dirty="0">
                <a:solidFill>
                  <a:schemeClr val="bg1"/>
                </a:solidFill>
              </a:rPr>
              <a:t> </a:t>
            </a:r>
            <a:r>
              <a:rPr lang="de-DE" dirty="0" err="1">
                <a:solidFill>
                  <a:schemeClr val="bg1"/>
                </a:solidFill>
              </a:rPr>
              <a:t>almost</a:t>
            </a:r>
            <a:r>
              <a:rPr lang="de-DE" dirty="0">
                <a:solidFill>
                  <a:schemeClr val="bg1"/>
                </a:solidFill>
              </a:rPr>
              <a:t> </a:t>
            </a:r>
            <a:r>
              <a:rPr lang="de-DE" dirty="0" err="1">
                <a:solidFill>
                  <a:schemeClr val="bg1"/>
                </a:solidFill>
              </a:rPr>
              <a:t>disappeared</a:t>
            </a:r>
            <a:r>
              <a:rPr lang="de-DE" dirty="0">
                <a:solidFill>
                  <a:schemeClr val="bg1"/>
                </a:solidFill>
              </a:rPr>
              <a:t> on </a:t>
            </a:r>
            <a:r>
              <a:rPr lang="de-DE" dirty="0" err="1">
                <a:solidFill>
                  <a:schemeClr val="bg1"/>
                </a:solidFill>
              </a:rPr>
              <a:t>the</a:t>
            </a:r>
            <a:r>
              <a:rPr lang="de-DE" dirty="0">
                <a:solidFill>
                  <a:schemeClr val="bg1"/>
                </a:solidFill>
              </a:rPr>
              <a:t> </a:t>
            </a:r>
            <a:r>
              <a:rPr lang="de-DE" dirty="0" err="1">
                <a:solidFill>
                  <a:schemeClr val="bg1"/>
                </a:solidFill>
              </a:rPr>
              <a:t>client</a:t>
            </a:r>
            <a:r>
              <a:rPr lang="de-DE" dirty="0">
                <a:solidFill>
                  <a:schemeClr val="bg1"/>
                </a:solidFill>
              </a:rPr>
              <a:t> </a:t>
            </a:r>
            <a:r>
              <a:rPr lang="de-DE" dirty="0" err="1">
                <a:solidFill>
                  <a:schemeClr val="bg1"/>
                </a:solidFill>
              </a:rPr>
              <a:t>side</a:t>
            </a:r>
            <a:r>
              <a:rPr lang="de-DE" dirty="0">
                <a:solidFill>
                  <a:schemeClr val="bg1"/>
                </a:solidFill>
              </a:rPr>
              <a:t> </a:t>
            </a:r>
            <a:r>
              <a:rPr lang="de-DE" dirty="0" err="1">
                <a:solidFill>
                  <a:schemeClr val="bg1"/>
                </a:solidFill>
              </a:rPr>
              <a:t>of</a:t>
            </a:r>
            <a:r>
              <a:rPr lang="de-DE" dirty="0">
                <a:solidFill>
                  <a:schemeClr val="bg1"/>
                </a:solidFill>
              </a:rPr>
              <a:t> </a:t>
            </a:r>
            <a:r>
              <a:rPr lang="de-DE" dirty="0" err="1">
                <a:solidFill>
                  <a:schemeClr val="bg1"/>
                </a:solidFill>
              </a:rPr>
              <a:t>the</a:t>
            </a:r>
            <a:r>
              <a:rPr lang="de-DE" dirty="0">
                <a:solidFill>
                  <a:schemeClr val="bg1"/>
                </a:solidFill>
              </a:rPr>
              <a:t> Web </a:t>
            </a:r>
          </a:p>
        </p:txBody>
      </p:sp>
      <p:sp>
        <p:nvSpPr>
          <p:cNvPr id="3" name="Titel 2"/>
          <p:cNvSpPr>
            <a:spLocks noGrp="1"/>
          </p:cNvSpPr>
          <p:nvPr>
            <p:ph type="title"/>
          </p:nvPr>
        </p:nvSpPr>
        <p:spPr/>
        <p:txBody>
          <a:bodyPr/>
          <a:lstStyle/>
          <a:p>
            <a:r>
              <a:rPr lang="de-DE" dirty="0" smtClean="0"/>
              <a:t>Java vs. JavaScript</a:t>
            </a:r>
            <a:endParaRPr lang="de-DE" dirty="0"/>
          </a:p>
        </p:txBody>
      </p:sp>
      <p:sp>
        <p:nvSpPr>
          <p:cNvPr id="4" name="Textfeld 3"/>
          <p:cNvSpPr txBox="1"/>
          <p:nvPr/>
        </p:nvSpPr>
        <p:spPr>
          <a:xfrm>
            <a:off x="1924873" y="6453336"/>
            <a:ext cx="7327647" cy="430887"/>
          </a:xfrm>
          <a:prstGeom prst="rect">
            <a:avLst/>
          </a:prstGeom>
          <a:noFill/>
        </p:spPr>
        <p:txBody>
          <a:bodyPr wrap="none" rtlCol="0">
            <a:spAutoFit/>
          </a:bodyPr>
          <a:lstStyle/>
          <a:p>
            <a:r>
              <a:rPr lang="de-DE" sz="1100" dirty="0" smtClean="0">
                <a:solidFill>
                  <a:srgbClr val="FFFFFF"/>
                </a:solidFill>
              </a:rPr>
              <a:t>Inhalt: http</a:t>
            </a:r>
            <a:r>
              <a:rPr lang="de-DE" sz="1100" dirty="0">
                <a:solidFill>
                  <a:srgbClr val="FFFFFF"/>
                </a:solidFill>
              </a:rPr>
              <a:t>://</a:t>
            </a:r>
            <a:r>
              <a:rPr lang="de-DE" sz="1100" dirty="0" err="1">
                <a:solidFill>
                  <a:srgbClr val="FFFFFF"/>
                </a:solidFill>
              </a:rPr>
              <a:t>de.slideshare.net</a:t>
            </a:r>
            <a:r>
              <a:rPr lang="de-DE" sz="1100" dirty="0">
                <a:solidFill>
                  <a:srgbClr val="FFFFFF"/>
                </a:solidFill>
              </a:rPr>
              <a:t>/</a:t>
            </a:r>
            <a:r>
              <a:rPr lang="de-DE" sz="1100" dirty="0" err="1">
                <a:solidFill>
                  <a:srgbClr val="FFFFFF"/>
                </a:solidFill>
              </a:rPr>
              <a:t>BrendanEich</a:t>
            </a:r>
            <a:r>
              <a:rPr lang="de-DE" sz="1100" dirty="0">
                <a:solidFill>
                  <a:srgbClr val="FFFFFF"/>
                </a:solidFill>
              </a:rPr>
              <a:t>/splash-</a:t>
            </a:r>
            <a:r>
              <a:rPr lang="de-DE" sz="1100" dirty="0" smtClean="0">
                <a:solidFill>
                  <a:srgbClr val="FFFFFF"/>
                </a:solidFill>
              </a:rPr>
              <a:t>9915475</a:t>
            </a:r>
          </a:p>
          <a:p>
            <a:r>
              <a:rPr lang="de-DE" sz="1100" dirty="0">
                <a:solidFill>
                  <a:srgbClr val="FFFFFF"/>
                </a:solidFill>
              </a:rPr>
              <a:t>Bild: Martin </a:t>
            </a:r>
            <a:r>
              <a:rPr lang="de-DE" sz="1100" dirty="0" err="1">
                <a:solidFill>
                  <a:srgbClr val="FFFFFF"/>
                </a:solidFill>
              </a:rPr>
              <a:t>Kliehm</a:t>
            </a:r>
            <a:r>
              <a:rPr lang="de-DE" sz="1100" dirty="0">
                <a:solidFill>
                  <a:srgbClr val="FFFFFF"/>
                </a:solidFill>
              </a:rPr>
              <a:t> </a:t>
            </a:r>
            <a:r>
              <a:rPr lang="de-DE" sz="1100" dirty="0" err="1">
                <a:solidFill>
                  <a:srgbClr val="FFFFFF"/>
                </a:solidFill>
              </a:rPr>
              <a:t>from</a:t>
            </a:r>
            <a:r>
              <a:rPr lang="de-DE" sz="1100" dirty="0">
                <a:solidFill>
                  <a:srgbClr val="FFFFFF"/>
                </a:solidFill>
              </a:rPr>
              <a:t> Frankfurt am Main, Germany,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/File:Brendan-Eich-20080310.jpg</a:t>
            </a:r>
          </a:p>
        </p:txBody>
      </p:sp>
    </p:spTree>
    <p:extLst>
      <p:ext uri="{BB962C8B-B14F-4D97-AF65-F5344CB8AC3E}">
        <p14:creationId xmlns:p14="http://schemas.microsoft.com/office/powerpoint/2010/main" val="1934487177"/>
      </p:ext>
    </p:extLst>
  </p:cSld>
  <p:clrMapOvr>
    <a:masterClrMapping/>
  </p:clrMapOvr>
  <p:timing>
    <p:tnLst>
      <p:par>
        <p:cTn xmlns:p14="http://schemas.microsoft.com/office/powerpoint/2010/mai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fontScale="92500" lnSpcReduction="20000"/>
          </a:bodyPr>
          <a:lstStyle/>
          <a:p>
            <a:r>
              <a:rPr lang="de-DE" dirty="0" err="1" smtClean="0"/>
              <a:t>var</a:t>
            </a:r>
            <a:r>
              <a:rPr lang="de-DE" dirty="0" smtClean="0"/>
              <a:t> </a:t>
            </a:r>
            <a:r>
              <a:rPr lang="de-DE" dirty="0" err="1"/>
              <a:t>kiwi</a:t>
            </a:r>
            <a:r>
              <a:rPr lang="de-DE" dirty="0"/>
              <a:t> = {</a:t>
            </a:r>
          </a:p>
          <a:p>
            <a:r>
              <a:rPr lang="de-DE" dirty="0"/>
              <a:t>    </a:t>
            </a:r>
            <a:r>
              <a:rPr lang="de-DE" dirty="0" err="1"/>
              <a:t>walk</a:t>
            </a:r>
            <a:r>
              <a:rPr lang="de-DE" dirty="0"/>
              <a:t>: </a:t>
            </a:r>
            <a:r>
              <a:rPr lang="de-DE" dirty="0" err="1"/>
              <a:t>function</a:t>
            </a:r>
            <a:r>
              <a:rPr lang="de-DE" dirty="0"/>
              <a:t>() {</a:t>
            </a:r>
          </a:p>
          <a:p>
            <a:r>
              <a:rPr lang="de-DE" dirty="0"/>
              <a:t>        </a:t>
            </a:r>
            <a:r>
              <a:rPr lang="de-DE" dirty="0" err="1" smtClean="0"/>
              <a:t>console.log</a:t>
            </a:r>
            <a:r>
              <a:rPr lang="de-DE" dirty="0" smtClean="0"/>
              <a:t>(</a:t>
            </a:r>
            <a:r>
              <a:rPr lang="de-DE" dirty="0"/>
              <a:t>"</a:t>
            </a:r>
            <a:r>
              <a:rPr lang="de-DE" dirty="0" err="1"/>
              <a:t>walking</a:t>
            </a:r>
            <a:r>
              <a:rPr lang="de-DE" dirty="0"/>
              <a:t>");</a:t>
            </a:r>
          </a:p>
          <a:p>
            <a:r>
              <a:rPr lang="de-DE" dirty="0"/>
              <a:t>    }</a:t>
            </a:r>
          </a:p>
          <a:p>
            <a:r>
              <a:rPr lang="de-DE" dirty="0"/>
              <a:t>}</a:t>
            </a:r>
          </a:p>
          <a:p>
            <a:endParaRPr lang="de-DE" dirty="0"/>
          </a:p>
          <a:p>
            <a:r>
              <a:rPr lang="de-DE" dirty="0" err="1"/>
              <a:t>var</a:t>
            </a:r>
            <a:r>
              <a:rPr lang="de-DE" dirty="0"/>
              <a:t> duck = </a:t>
            </a:r>
            <a:r>
              <a:rPr lang="de-DE" dirty="0" err="1"/>
              <a:t>copy</a:t>
            </a:r>
            <a:r>
              <a:rPr lang="de-DE" dirty="0"/>
              <a:t>(</a:t>
            </a:r>
            <a:r>
              <a:rPr lang="de-DE" dirty="0" err="1"/>
              <a:t>kiwi</a:t>
            </a:r>
            <a:r>
              <a:rPr lang="de-DE" dirty="0"/>
              <a:t>);</a:t>
            </a:r>
          </a:p>
          <a:p>
            <a:r>
              <a:rPr lang="de-DE" dirty="0" err="1"/>
              <a:t>duck.fly</a:t>
            </a:r>
            <a:r>
              <a:rPr lang="de-DE" dirty="0"/>
              <a:t> = </a:t>
            </a:r>
            <a:r>
              <a:rPr lang="de-DE" dirty="0" err="1"/>
              <a:t>function</a:t>
            </a:r>
            <a:r>
              <a:rPr lang="de-DE" dirty="0"/>
              <a:t>() {</a:t>
            </a:r>
          </a:p>
          <a:p>
            <a:r>
              <a:rPr lang="de-DE" dirty="0"/>
              <a:t>    </a:t>
            </a:r>
            <a:r>
              <a:rPr lang="de-DE" dirty="0" err="1" smtClean="0"/>
              <a:t>console.log</a:t>
            </a:r>
            <a:r>
              <a:rPr lang="de-DE" dirty="0" smtClean="0"/>
              <a:t>(</a:t>
            </a:r>
            <a:r>
              <a:rPr lang="de-DE" dirty="0"/>
              <a:t>"</a:t>
            </a:r>
            <a:r>
              <a:rPr lang="de-DE" dirty="0" err="1"/>
              <a:t>flying</a:t>
            </a:r>
            <a:r>
              <a:rPr lang="de-DE" dirty="0"/>
              <a:t>");</a:t>
            </a:r>
          </a:p>
          <a:p>
            <a:r>
              <a:rPr lang="de-DE" dirty="0"/>
              <a:t>}</a:t>
            </a:r>
          </a:p>
          <a:p>
            <a:endParaRPr lang="de-DE" dirty="0"/>
          </a:p>
          <a:p>
            <a:r>
              <a:rPr lang="de-DE" dirty="0" err="1"/>
              <a:t>duck.walk</a:t>
            </a:r>
            <a:r>
              <a:rPr lang="de-DE" dirty="0"/>
              <a:t>(); // </a:t>
            </a:r>
            <a:r>
              <a:rPr lang="de-DE" dirty="0" err="1"/>
              <a:t>walking</a:t>
            </a:r>
            <a:endParaRPr lang="de-DE" dirty="0"/>
          </a:p>
          <a:p>
            <a:endParaRPr lang="de-DE" dirty="0"/>
          </a:p>
        </p:txBody>
      </p:sp>
      <p:sp>
        <p:nvSpPr>
          <p:cNvPr id="3" name="Titel 2"/>
          <p:cNvSpPr>
            <a:spLocks noGrp="1"/>
          </p:cNvSpPr>
          <p:nvPr>
            <p:ph type="title"/>
          </p:nvPr>
        </p:nvSpPr>
        <p:spPr/>
        <p:txBody>
          <a:bodyPr/>
          <a:lstStyle/>
          <a:p>
            <a:r>
              <a:rPr lang="de-DE" dirty="0" smtClean="0"/>
              <a:t>„Vererbung“ durch kopieren</a:t>
            </a:r>
            <a:endParaRPr lang="de-DE" dirty="0"/>
          </a:p>
        </p:txBody>
      </p:sp>
    </p:spTree>
    <p:extLst>
      <p:ext uri="{BB962C8B-B14F-4D97-AF65-F5344CB8AC3E}">
        <p14:creationId xmlns:p14="http://schemas.microsoft.com/office/powerpoint/2010/main" val="145609565"/>
      </p:ext>
    </p:extLst>
  </p:cSld>
  <p:clrMapOvr>
    <a:masterClrMapping/>
  </p:clrMapOvr>
  <p:timing>
    <p:tnLst>
      <p:par>
        <p:cTn xmlns:p14="http://schemas.microsoft.com/office/powerpoint/2010/mai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lnSpcReduction="10000"/>
          </a:bodyPr>
          <a:lstStyle/>
          <a:p>
            <a:r>
              <a:rPr lang="en-US" dirty="0"/>
              <a:t>function </a:t>
            </a:r>
            <a:r>
              <a:rPr lang="en-US" dirty="0" err="1"/>
              <a:t>mixin</a:t>
            </a:r>
            <a:r>
              <a:rPr lang="en-US" dirty="0"/>
              <a:t>() {</a:t>
            </a:r>
          </a:p>
          <a:p>
            <a:r>
              <a:rPr lang="en-US" dirty="0"/>
              <a:t>    child = {};</a:t>
            </a:r>
          </a:p>
          <a:p>
            <a:r>
              <a:rPr lang="en-US" dirty="0"/>
              <a:t>    for (</a:t>
            </a:r>
            <a:r>
              <a:rPr lang="en-US" dirty="0" err="1"/>
              <a:t>var</a:t>
            </a:r>
            <a:r>
              <a:rPr lang="en-US" dirty="0"/>
              <a:t> </a:t>
            </a:r>
            <a:r>
              <a:rPr lang="en-US" dirty="0" err="1"/>
              <a:t>arg</a:t>
            </a:r>
            <a:r>
              <a:rPr lang="en-US" dirty="0"/>
              <a:t> = 0; </a:t>
            </a:r>
            <a:r>
              <a:rPr lang="en-US" dirty="0" err="1"/>
              <a:t>arg</a:t>
            </a:r>
            <a:r>
              <a:rPr lang="en-US" dirty="0"/>
              <a:t> &lt; </a:t>
            </a:r>
            <a:r>
              <a:rPr lang="en-US" dirty="0" err="1"/>
              <a:t>arguments.length</a:t>
            </a:r>
            <a:r>
              <a:rPr lang="en-US" dirty="0"/>
              <a:t>; </a:t>
            </a:r>
            <a:r>
              <a:rPr lang="en-US" dirty="0" err="1"/>
              <a:t>arg</a:t>
            </a:r>
            <a:r>
              <a:rPr lang="en-US" dirty="0"/>
              <a:t> ++) {</a:t>
            </a:r>
          </a:p>
          <a:p>
            <a:r>
              <a:rPr lang="en-US" dirty="0"/>
              <a:t>        for (</a:t>
            </a:r>
            <a:r>
              <a:rPr lang="en-US" dirty="0" err="1"/>
              <a:t>var</a:t>
            </a:r>
            <a:r>
              <a:rPr lang="en-US" dirty="0"/>
              <a:t> prop in arguments[</a:t>
            </a:r>
            <a:r>
              <a:rPr lang="en-US" dirty="0" err="1"/>
              <a:t>arg</a:t>
            </a:r>
            <a:r>
              <a:rPr lang="en-US" dirty="0"/>
              <a:t>]) {</a:t>
            </a:r>
          </a:p>
          <a:p>
            <a:r>
              <a:rPr lang="en-US" dirty="0"/>
              <a:t>             if (arguments[</a:t>
            </a:r>
            <a:r>
              <a:rPr lang="en-US" dirty="0" err="1"/>
              <a:t>arg</a:t>
            </a:r>
            <a:r>
              <a:rPr lang="en-US" dirty="0"/>
              <a:t>].</a:t>
            </a:r>
            <a:r>
              <a:rPr lang="en-US" dirty="0" err="1"/>
              <a:t>hasOwnProperty</a:t>
            </a:r>
            <a:r>
              <a:rPr lang="en-US" dirty="0"/>
              <a:t>(prop)) {</a:t>
            </a:r>
          </a:p>
          <a:p>
            <a:r>
              <a:rPr lang="en-US" dirty="0"/>
              <a:t>                child[prop] = arguments[</a:t>
            </a:r>
            <a:r>
              <a:rPr lang="en-US" dirty="0" err="1"/>
              <a:t>arg</a:t>
            </a:r>
            <a:r>
              <a:rPr lang="en-US" dirty="0"/>
              <a:t>][prop];</a:t>
            </a:r>
          </a:p>
          <a:p>
            <a:r>
              <a:rPr lang="en-US" dirty="0"/>
              <a:t>             }</a:t>
            </a:r>
          </a:p>
          <a:p>
            <a:r>
              <a:rPr lang="en-US" dirty="0"/>
              <a:t>        }</a:t>
            </a:r>
          </a:p>
          <a:p>
            <a:r>
              <a:rPr lang="en-US" dirty="0"/>
              <a:t>    }</a:t>
            </a:r>
          </a:p>
          <a:p>
            <a:r>
              <a:rPr lang="en-US" dirty="0"/>
              <a:t>    return child;</a:t>
            </a:r>
          </a:p>
          <a:p>
            <a:r>
              <a:rPr lang="en-US" dirty="0"/>
              <a:t>}</a:t>
            </a:r>
          </a:p>
          <a:p>
            <a:endParaRPr lang="de-DE" dirty="0"/>
          </a:p>
        </p:txBody>
      </p:sp>
      <p:sp>
        <p:nvSpPr>
          <p:cNvPr id="3" name="Titel 2"/>
          <p:cNvSpPr>
            <a:spLocks noGrp="1"/>
          </p:cNvSpPr>
          <p:nvPr>
            <p:ph type="title"/>
          </p:nvPr>
        </p:nvSpPr>
        <p:spPr/>
        <p:txBody>
          <a:bodyPr/>
          <a:lstStyle/>
          <a:p>
            <a:r>
              <a:rPr lang="de-DE" dirty="0" err="1" smtClean="0"/>
              <a:t>Mixins</a:t>
            </a:r>
            <a:endParaRPr lang="de-DE" dirty="0"/>
          </a:p>
        </p:txBody>
      </p:sp>
    </p:spTree>
    <p:extLst>
      <p:ext uri="{BB962C8B-B14F-4D97-AF65-F5344CB8AC3E}">
        <p14:creationId xmlns:p14="http://schemas.microsoft.com/office/powerpoint/2010/main" val="3796283076"/>
      </p:ext>
    </p:extLst>
  </p:cSld>
  <p:clrMapOvr>
    <a:masterClrMapping/>
  </p:clrMapOvr>
  <p:timing>
    <p:tnLst>
      <p:par>
        <p:cTn xmlns:p14="http://schemas.microsoft.com/office/powerpoint/2010/mai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var</a:t>
            </a:r>
            <a:r>
              <a:rPr lang="de-DE" dirty="0"/>
              <a:t> </a:t>
            </a:r>
            <a:r>
              <a:rPr lang="de-DE" dirty="0" err="1"/>
              <a:t>wolpertinger</a:t>
            </a:r>
            <a:r>
              <a:rPr lang="de-DE" dirty="0"/>
              <a:t> = </a:t>
            </a:r>
            <a:r>
              <a:rPr lang="de-DE" dirty="0" err="1"/>
              <a:t>mixin</a:t>
            </a:r>
            <a:r>
              <a:rPr lang="de-DE" dirty="0"/>
              <a:t>(</a:t>
            </a:r>
          </a:p>
          <a:p>
            <a:r>
              <a:rPr lang="de-DE" dirty="0"/>
              <a:t>    {</a:t>
            </a:r>
            <a:r>
              <a:rPr lang="de-DE" dirty="0" err="1"/>
              <a:t>fly</a:t>
            </a:r>
            <a:r>
              <a:rPr lang="de-DE" dirty="0"/>
              <a:t> : </a:t>
            </a:r>
            <a:r>
              <a:rPr lang="de-DE" dirty="0" err="1"/>
              <a:t>function</a:t>
            </a:r>
            <a:r>
              <a:rPr lang="de-DE" dirty="0"/>
              <a:t>() </a:t>
            </a:r>
            <a:r>
              <a:rPr lang="de-DE" dirty="0" smtClean="0"/>
              <a:t>{</a:t>
            </a:r>
            <a:r>
              <a:rPr lang="de-DE" dirty="0" err="1" smtClean="0"/>
              <a:t>console.log</a:t>
            </a:r>
            <a:r>
              <a:rPr lang="de-DE" dirty="0" smtClean="0"/>
              <a:t>(</a:t>
            </a:r>
            <a:r>
              <a:rPr lang="de-DE" dirty="0"/>
              <a:t>"</a:t>
            </a:r>
            <a:r>
              <a:rPr lang="de-DE" dirty="0" err="1"/>
              <a:t>fly</a:t>
            </a:r>
            <a:r>
              <a:rPr lang="de-DE" dirty="0"/>
              <a:t>");}},</a:t>
            </a:r>
          </a:p>
          <a:p>
            <a:r>
              <a:rPr lang="de-DE" dirty="0"/>
              <a:t>    {</a:t>
            </a:r>
            <a:r>
              <a:rPr lang="de-DE" dirty="0" err="1"/>
              <a:t>swim</a:t>
            </a:r>
            <a:r>
              <a:rPr lang="de-DE" dirty="0"/>
              <a:t>: </a:t>
            </a:r>
            <a:r>
              <a:rPr lang="de-DE" dirty="0" err="1"/>
              <a:t>function</a:t>
            </a:r>
            <a:r>
              <a:rPr lang="de-DE" dirty="0"/>
              <a:t>() </a:t>
            </a:r>
            <a:r>
              <a:rPr lang="de-DE" dirty="0"/>
              <a:t>{</a:t>
            </a:r>
            <a:r>
              <a:rPr lang="de-DE" dirty="0" err="1"/>
              <a:t>console.log</a:t>
            </a:r>
            <a:r>
              <a:rPr lang="de-DE" dirty="0"/>
              <a:t>(</a:t>
            </a:r>
            <a:r>
              <a:rPr lang="de-DE" dirty="0"/>
              <a:t>"</a:t>
            </a:r>
            <a:r>
              <a:rPr lang="de-DE" dirty="0" err="1"/>
              <a:t>swim</a:t>
            </a:r>
            <a:r>
              <a:rPr lang="de-DE" dirty="0"/>
              <a:t>");}},</a:t>
            </a:r>
          </a:p>
          <a:p>
            <a:r>
              <a:rPr lang="de-DE" dirty="0"/>
              <a:t>    {</a:t>
            </a:r>
            <a:r>
              <a:rPr lang="de-DE" dirty="0" err="1"/>
              <a:t>bark</a:t>
            </a:r>
            <a:r>
              <a:rPr lang="de-DE" dirty="0"/>
              <a:t>: </a:t>
            </a:r>
            <a:r>
              <a:rPr lang="de-DE" dirty="0" err="1"/>
              <a:t>function</a:t>
            </a:r>
            <a:r>
              <a:rPr lang="de-DE" dirty="0"/>
              <a:t>() </a:t>
            </a:r>
            <a:r>
              <a:rPr lang="de-DE" dirty="0"/>
              <a:t>{</a:t>
            </a:r>
            <a:r>
              <a:rPr lang="de-DE" dirty="0" err="1"/>
              <a:t>console.log</a:t>
            </a:r>
            <a:r>
              <a:rPr lang="de-DE" dirty="0"/>
              <a:t>(</a:t>
            </a:r>
            <a:r>
              <a:rPr lang="de-DE" dirty="0"/>
              <a:t>"</a:t>
            </a:r>
            <a:r>
              <a:rPr lang="de-DE" dirty="0" err="1"/>
              <a:t>bark</a:t>
            </a:r>
            <a:r>
              <a:rPr lang="de-DE" dirty="0"/>
              <a:t>");}}</a:t>
            </a:r>
          </a:p>
          <a:p>
            <a:r>
              <a:rPr lang="de-DE" dirty="0"/>
              <a:t>)</a:t>
            </a:r>
          </a:p>
          <a:p>
            <a:endParaRPr lang="de-DE" dirty="0"/>
          </a:p>
          <a:p>
            <a:r>
              <a:rPr lang="de-DE" dirty="0" err="1"/>
              <a:t>wolpertinger.bark</a:t>
            </a:r>
            <a:r>
              <a:rPr lang="de-DE" dirty="0"/>
              <a:t>(); // </a:t>
            </a:r>
            <a:r>
              <a:rPr lang="de-DE" dirty="0" err="1"/>
              <a:t>bark</a:t>
            </a:r>
            <a:endParaRPr lang="de-DE" dirty="0"/>
          </a:p>
          <a:p>
            <a:endParaRPr lang="de-DE" dirty="0"/>
          </a:p>
        </p:txBody>
      </p:sp>
      <p:sp>
        <p:nvSpPr>
          <p:cNvPr id="3" name="Titel 2"/>
          <p:cNvSpPr>
            <a:spLocks noGrp="1"/>
          </p:cNvSpPr>
          <p:nvPr>
            <p:ph type="title"/>
          </p:nvPr>
        </p:nvSpPr>
        <p:spPr/>
        <p:txBody>
          <a:bodyPr>
            <a:normAutofit/>
          </a:bodyPr>
          <a:lstStyle/>
          <a:p>
            <a:r>
              <a:rPr lang="de-DE" dirty="0" err="1" smtClean="0"/>
              <a:t>Mixins</a:t>
            </a:r>
            <a:endParaRPr lang="de-DE" dirty="0"/>
          </a:p>
        </p:txBody>
      </p:sp>
    </p:spTree>
    <p:extLst>
      <p:ext uri="{BB962C8B-B14F-4D97-AF65-F5344CB8AC3E}">
        <p14:creationId xmlns:p14="http://schemas.microsoft.com/office/powerpoint/2010/main" val="2247262454"/>
      </p:ext>
    </p:extLst>
  </p:cSld>
  <p:clrMapOvr>
    <a:masterClrMapping/>
  </p:clrMapOvr>
  <p:timing>
    <p:tnLst>
      <p:par>
        <p:cTn xmlns:p14="http://schemas.microsoft.com/office/powerpoint/2010/mai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a:t>// http://</a:t>
            </a:r>
            <a:r>
              <a:rPr lang="de-DE" dirty="0" err="1"/>
              <a:t>api.jquery.com</a:t>
            </a:r>
            <a:r>
              <a:rPr lang="de-DE" dirty="0"/>
              <a:t>/</a:t>
            </a:r>
            <a:r>
              <a:rPr lang="de-DE" dirty="0" err="1"/>
              <a:t>jQuery.extend</a:t>
            </a:r>
            <a:r>
              <a:rPr lang="de-DE" dirty="0" smtClean="0"/>
              <a:t>/</a:t>
            </a:r>
          </a:p>
          <a:p>
            <a:r>
              <a:rPr lang="de-DE" dirty="0"/>
              <a:t>// </a:t>
            </a:r>
            <a:r>
              <a:rPr lang="de-DE" dirty="0" err="1"/>
              <a:t>Merge</a:t>
            </a:r>
            <a:r>
              <a:rPr lang="de-DE" dirty="0"/>
              <a:t> </a:t>
            </a:r>
            <a:r>
              <a:rPr lang="de-DE" dirty="0" err="1"/>
              <a:t>the</a:t>
            </a:r>
            <a:r>
              <a:rPr lang="de-DE" dirty="0"/>
              <a:t> </a:t>
            </a:r>
            <a:r>
              <a:rPr lang="de-DE" dirty="0" err="1"/>
              <a:t>contents</a:t>
            </a:r>
            <a:r>
              <a:rPr lang="de-DE" dirty="0"/>
              <a:t> </a:t>
            </a:r>
            <a:r>
              <a:rPr lang="de-DE" dirty="0" err="1"/>
              <a:t>of</a:t>
            </a:r>
            <a:r>
              <a:rPr lang="de-DE" dirty="0"/>
              <a:t> </a:t>
            </a:r>
            <a:r>
              <a:rPr lang="de-DE" dirty="0" err="1"/>
              <a:t>two</a:t>
            </a:r>
            <a:r>
              <a:rPr lang="de-DE" dirty="0"/>
              <a:t> </a:t>
            </a:r>
            <a:r>
              <a:rPr lang="de-DE" dirty="0" err="1"/>
              <a:t>or</a:t>
            </a:r>
            <a:r>
              <a:rPr lang="de-DE" dirty="0"/>
              <a:t> </a:t>
            </a:r>
            <a:r>
              <a:rPr lang="de-DE" dirty="0" err="1"/>
              <a:t>more</a:t>
            </a:r>
            <a:r>
              <a:rPr lang="de-DE" dirty="0"/>
              <a:t> </a:t>
            </a:r>
            <a:r>
              <a:rPr lang="de-DE" dirty="0" err="1"/>
              <a:t>objects</a:t>
            </a:r>
            <a:r>
              <a:rPr lang="de-DE" dirty="0"/>
              <a:t> </a:t>
            </a:r>
            <a:r>
              <a:rPr lang="de-DE" dirty="0" err="1"/>
              <a:t>together</a:t>
            </a:r>
            <a:r>
              <a:rPr lang="de-DE" dirty="0"/>
              <a:t> </a:t>
            </a:r>
            <a:endParaRPr lang="de-DE" dirty="0" smtClean="0"/>
          </a:p>
          <a:p>
            <a:r>
              <a:rPr lang="de-DE" dirty="0" smtClean="0"/>
              <a:t>// </a:t>
            </a:r>
            <a:r>
              <a:rPr lang="de-DE" dirty="0" err="1" smtClean="0"/>
              <a:t>into</a:t>
            </a:r>
            <a:r>
              <a:rPr lang="de-DE" dirty="0" smtClean="0"/>
              <a:t> </a:t>
            </a:r>
            <a:r>
              <a:rPr lang="de-DE" dirty="0" err="1"/>
              <a:t>the</a:t>
            </a:r>
            <a:r>
              <a:rPr lang="de-DE" dirty="0"/>
              <a:t> </a:t>
            </a:r>
            <a:r>
              <a:rPr lang="de-DE" dirty="0" err="1"/>
              <a:t>first</a:t>
            </a:r>
            <a:r>
              <a:rPr lang="de-DE" dirty="0"/>
              <a:t> </a:t>
            </a:r>
            <a:r>
              <a:rPr lang="de-DE" dirty="0" err="1"/>
              <a:t>object</a:t>
            </a:r>
            <a:endParaRPr lang="de-DE" dirty="0"/>
          </a:p>
          <a:p>
            <a:r>
              <a:rPr lang="de-DE" dirty="0" err="1" smtClean="0"/>
              <a:t>var</a:t>
            </a:r>
            <a:r>
              <a:rPr lang="de-DE" dirty="0" smtClean="0"/>
              <a:t> </a:t>
            </a:r>
            <a:r>
              <a:rPr lang="de-DE" dirty="0" err="1"/>
              <a:t>wolpertinger</a:t>
            </a:r>
            <a:r>
              <a:rPr lang="de-DE" dirty="0"/>
              <a:t> </a:t>
            </a:r>
            <a:r>
              <a:rPr lang="de-DE" dirty="0" smtClean="0"/>
              <a:t>= </a:t>
            </a:r>
            <a:r>
              <a:rPr lang="de-DE" dirty="0"/>
              <a:t>$.</a:t>
            </a:r>
            <a:r>
              <a:rPr lang="de-DE" dirty="0" err="1"/>
              <a:t>extend</a:t>
            </a:r>
            <a:r>
              <a:rPr lang="de-DE" dirty="0"/>
              <a:t>({}</a:t>
            </a:r>
            <a:r>
              <a:rPr lang="de-DE" dirty="0" smtClean="0"/>
              <a:t>, duck, </a:t>
            </a:r>
            <a:r>
              <a:rPr lang="de-DE" dirty="0" err="1" smtClean="0"/>
              <a:t>dog</a:t>
            </a:r>
            <a:r>
              <a:rPr lang="de-DE" dirty="0" smtClean="0"/>
              <a:t>)</a:t>
            </a:r>
            <a:r>
              <a:rPr lang="de-DE" dirty="0"/>
              <a:t>;</a:t>
            </a:r>
          </a:p>
        </p:txBody>
      </p:sp>
      <p:sp>
        <p:nvSpPr>
          <p:cNvPr id="3" name="Titel 2"/>
          <p:cNvSpPr>
            <a:spLocks noGrp="1"/>
          </p:cNvSpPr>
          <p:nvPr>
            <p:ph type="title"/>
          </p:nvPr>
        </p:nvSpPr>
        <p:spPr/>
        <p:txBody>
          <a:bodyPr/>
          <a:lstStyle/>
          <a:p>
            <a:r>
              <a:rPr lang="de-DE" dirty="0" err="1" smtClean="0"/>
              <a:t>jQuery.extend</a:t>
            </a:r>
            <a:endParaRPr lang="de-DE" dirty="0"/>
          </a:p>
        </p:txBody>
      </p:sp>
    </p:spTree>
    <p:extLst>
      <p:ext uri="{BB962C8B-B14F-4D97-AF65-F5344CB8AC3E}">
        <p14:creationId xmlns:p14="http://schemas.microsoft.com/office/powerpoint/2010/main" val="3056152389"/>
      </p:ext>
    </p:extLst>
  </p:cSld>
  <p:clrMapOvr>
    <a:masterClrMapping/>
  </p:clrMapOvr>
  <p:timing>
    <p:tnLst>
      <p:par>
        <p:cTn xmlns:p14="http://schemas.microsoft.com/office/powerpoint/2010/mai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JS </a:t>
            </a:r>
            <a:r>
              <a:rPr lang="de-DE" dirty="0" smtClean="0"/>
              <a:t>ist eine prototypische Programmiersprache.</a:t>
            </a:r>
          </a:p>
          <a:p>
            <a:pPr marL="0" indent="0">
              <a:buNone/>
            </a:pPr>
            <a:r>
              <a:rPr lang="de-DE" dirty="0" smtClean="0"/>
              <a:t>Auch eine prototypische Vererbung ist möglich.</a:t>
            </a:r>
            <a:endParaRPr lang="de-DE" dirty="0" smtClean="0"/>
          </a:p>
          <a:p>
            <a:pPr marL="0" indent="0">
              <a:buNone/>
            </a:pPr>
            <a:endParaRPr lang="de-DE" dirty="0" smtClean="0"/>
          </a:p>
        </p:txBody>
      </p:sp>
      <p:sp>
        <p:nvSpPr>
          <p:cNvPr id="3" name="Titel 2"/>
          <p:cNvSpPr>
            <a:spLocks noGrp="1"/>
          </p:cNvSpPr>
          <p:nvPr>
            <p:ph type="title"/>
          </p:nvPr>
        </p:nvSpPr>
        <p:spPr/>
        <p:txBody>
          <a:bodyPr/>
          <a:lstStyle/>
          <a:p>
            <a:r>
              <a:rPr lang="de-DE" dirty="0" smtClean="0"/>
              <a:t>Prototypische Vererbung</a:t>
            </a:r>
            <a:endParaRPr lang="de-DE" dirty="0"/>
          </a:p>
        </p:txBody>
      </p:sp>
    </p:spTree>
    <p:extLst>
      <p:ext uri="{BB962C8B-B14F-4D97-AF65-F5344CB8AC3E}">
        <p14:creationId xmlns:p14="http://schemas.microsoft.com/office/powerpoint/2010/main" val="836582331"/>
      </p:ext>
    </p:extLst>
  </p:cSld>
  <p:clrMapOvr>
    <a:masterClrMapping/>
  </p:clrMapOvr>
  <p:timing>
    <p:tnLst>
      <p:par>
        <p:cTn xmlns:p14="http://schemas.microsoft.com/office/powerpoint/2010/mai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smtClean="0"/>
              <a:t>// sollte </a:t>
            </a:r>
            <a:r>
              <a:rPr lang="de-DE" dirty="0" err="1" smtClean="0"/>
              <a:t>imho</a:t>
            </a:r>
            <a:r>
              <a:rPr lang="de-DE" dirty="0" smtClean="0"/>
              <a:t> eher </a:t>
            </a:r>
            <a:r>
              <a:rPr lang="de-DE" dirty="0" err="1" smtClean="0"/>
              <a:t>Rent</a:t>
            </a:r>
            <a:r>
              <a:rPr lang="de-DE" dirty="0" smtClean="0"/>
              <a:t>-a-Prototype heißen</a:t>
            </a:r>
            <a:endParaRPr lang="de-DE" dirty="0"/>
          </a:p>
          <a:p>
            <a:r>
              <a:rPr lang="de-DE" dirty="0" err="1" smtClean="0"/>
              <a:t>function</a:t>
            </a:r>
            <a:r>
              <a:rPr lang="de-DE" dirty="0" smtClean="0"/>
              <a:t> </a:t>
            </a:r>
            <a:r>
              <a:rPr lang="de-DE" dirty="0" err="1"/>
              <a:t>Reminder</a:t>
            </a:r>
            <a:r>
              <a:rPr lang="de-DE" dirty="0"/>
              <a:t>(</a:t>
            </a:r>
            <a:r>
              <a:rPr lang="de-DE" dirty="0" err="1"/>
              <a:t>subject</a:t>
            </a:r>
            <a:r>
              <a:rPr lang="de-DE" dirty="0"/>
              <a:t>, </a:t>
            </a:r>
            <a:r>
              <a:rPr lang="de-DE" dirty="0" err="1"/>
              <a:t>date</a:t>
            </a:r>
            <a:r>
              <a:rPr lang="de-DE" dirty="0"/>
              <a:t>){</a:t>
            </a:r>
          </a:p>
          <a:p>
            <a:r>
              <a:rPr lang="de-DE" dirty="0"/>
              <a:t>    </a:t>
            </a:r>
            <a:r>
              <a:rPr lang="de-DE" dirty="0" err="1"/>
              <a:t>this.subject</a:t>
            </a:r>
            <a:r>
              <a:rPr lang="de-DE" dirty="0"/>
              <a:t> = </a:t>
            </a:r>
            <a:r>
              <a:rPr lang="de-DE" dirty="0" err="1"/>
              <a:t>subject</a:t>
            </a:r>
            <a:r>
              <a:rPr lang="de-DE" dirty="0"/>
              <a:t>;</a:t>
            </a:r>
          </a:p>
          <a:p>
            <a:r>
              <a:rPr lang="de-DE" dirty="0"/>
              <a:t>    </a:t>
            </a:r>
            <a:r>
              <a:rPr lang="de-DE" dirty="0" err="1"/>
              <a:t>this.date</a:t>
            </a:r>
            <a:r>
              <a:rPr lang="de-DE" dirty="0"/>
              <a:t> = </a:t>
            </a:r>
            <a:r>
              <a:rPr lang="de-DE" dirty="0" err="1"/>
              <a:t>date</a:t>
            </a:r>
            <a:r>
              <a:rPr lang="de-DE" dirty="0"/>
              <a:t>;</a:t>
            </a:r>
          </a:p>
          <a:p>
            <a:r>
              <a:rPr lang="de-DE" dirty="0"/>
              <a:t>}</a:t>
            </a:r>
          </a:p>
          <a:p>
            <a:r>
              <a:rPr lang="de-DE" dirty="0" err="1"/>
              <a:t>Reminder.prototype</a:t>
            </a:r>
            <a:r>
              <a:rPr lang="de-DE" dirty="0"/>
              <a:t> = </a:t>
            </a:r>
            <a:r>
              <a:rPr lang="de-DE" dirty="0" err="1"/>
              <a:t>new</a:t>
            </a:r>
            <a:r>
              <a:rPr lang="de-DE" dirty="0"/>
              <a:t> Task();</a:t>
            </a:r>
            <a:endParaRPr lang="de-DE" dirty="0"/>
          </a:p>
        </p:txBody>
      </p:sp>
      <p:sp>
        <p:nvSpPr>
          <p:cNvPr id="3" name="Titel 2"/>
          <p:cNvSpPr>
            <a:spLocks noGrp="1"/>
          </p:cNvSpPr>
          <p:nvPr>
            <p:ph type="title"/>
          </p:nvPr>
        </p:nvSpPr>
        <p:spPr/>
        <p:txBody>
          <a:bodyPr/>
          <a:lstStyle/>
          <a:p>
            <a:r>
              <a:rPr lang="de-DE" dirty="0" err="1" smtClean="0"/>
              <a:t>Rent</a:t>
            </a:r>
            <a:r>
              <a:rPr lang="de-DE" dirty="0" smtClean="0"/>
              <a:t>-a-</a:t>
            </a:r>
            <a:r>
              <a:rPr lang="de-DE" dirty="0" err="1" smtClean="0"/>
              <a:t>Constructor</a:t>
            </a:r>
            <a:endParaRPr lang="de-DE" dirty="0"/>
          </a:p>
        </p:txBody>
      </p:sp>
    </p:spTree>
    <p:extLst>
      <p:ext uri="{BB962C8B-B14F-4D97-AF65-F5344CB8AC3E}">
        <p14:creationId xmlns:p14="http://schemas.microsoft.com/office/powerpoint/2010/main" val="323501271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r>
              <a:rPr lang="de-DE" dirty="0" err="1"/>
              <a:t>function</a:t>
            </a:r>
            <a:r>
              <a:rPr lang="de-DE" dirty="0"/>
              <a:t> </a:t>
            </a:r>
            <a:r>
              <a:rPr lang="de-DE" dirty="0" err="1"/>
              <a:t>Reminder</a:t>
            </a:r>
            <a:r>
              <a:rPr lang="de-DE" dirty="0"/>
              <a:t>(</a:t>
            </a:r>
            <a:r>
              <a:rPr lang="de-DE" dirty="0" err="1"/>
              <a:t>subject</a:t>
            </a:r>
            <a:r>
              <a:rPr lang="de-DE" dirty="0"/>
              <a:t>, </a:t>
            </a:r>
            <a:r>
              <a:rPr lang="de-DE" dirty="0" err="1"/>
              <a:t>date</a:t>
            </a:r>
            <a:r>
              <a:rPr lang="de-DE" dirty="0"/>
              <a:t>){</a:t>
            </a:r>
          </a:p>
          <a:p>
            <a:r>
              <a:rPr lang="de-DE" dirty="0"/>
              <a:t>    </a:t>
            </a:r>
            <a:r>
              <a:rPr lang="de-DE" dirty="0" err="1"/>
              <a:t>Task.apply</a:t>
            </a:r>
            <a:r>
              <a:rPr lang="de-DE" dirty="0"/>
              <a:t>(</a:t>
            </a:r>
            <a:r>
              <a:rPr lang="de-DE" dirty="0" err="1"/>
              <a:t>this</a:t>
            </a:r>
            <a:r>
              <a:rPr lang="de-DE" dirty="0"/>
              <a:t>, </a:t>
            </a:r>
            <a:r>
              <a:rPr lang="de-DE" dirty="0" err="1"/>
              <a:t>arguments</a:t>
            </a:r>
            <a:r>
              <a:rPr lang="de-DE" dirty="0"/>
              <a:t>)</a:t>
            </a:r>
          </a:p>
          <a:p>
            <a:r>
              <a:rPr lang="de-DE" dirty="0"/>
              <a:t>    </a:t>
            </a:r>
            <a:r>
              <a:rPr lang="de-DE" dirty="0" err="1"/>
              <a:t>this.date</a:t>
            </a:r>
            <a:r>
              <a:rPr lang="de-DE" dirty="0"/>
              <a:t> = </a:t>
            </a:r>
            <a:r>
              <a:rPr lang="de-DE" dirty="0" err="1"/>
              <a:t>date</a:t>
            </a:r>
            <a:r>
              <a:rPr lang="de-DE" dirty="0"/>
              <a:t>;</a:t>
            </a:r>
          </a:p>
          <a:p>
            <a:r>
              <a:rPr lang="de-DE" dirty="0"/>
              <a:t>}</a:t>
            </a:r>
          </a:p>
          <a:p>
            <a:r>
              <a:rPr lang="de-DE" dirty="0" err="1"/>
              <a:t>Reminder.prototype</a:t>
            </a:r>
            <a:r>
              <a:rPr lang="de-DE" dirty="0"/>
              <a:t> = </a:t>
            </a:r>
            <a:r>
              <a:rPr lang="de-DE" dirty="0" err="1"/>
              <a:t>new</a:t>
            </a:r>
            <a:r>
              <a:rPr lang="de-DE" dirty="0"/>
              <a:t> Task();</a:t>
            </a:r>
            <a:endParaRPr lang="de-DE" dirty="0"/>
          </a:p>
        </p:txBody>
      </p:sp>
      <p:sp>
        <p:nvSpPr>
          <p:cNvPr id="3" name="Titel 2"/>
          <p:cNvSpPr>
            <a:spLocks noGrp="1"/>
          </p:cNvSpPr>
          <p:nvPr>
            <p:ph type="title"/>
          </p:nvPr>
        </p:nvSpPr>
        <p:spPr/>
        <p:txBody>
          <a:bodyPr/>
          <a:lstStyle/>
          <a:p>
            <a:r>
              <a:rPr lang="de-DE" dirty="0" smtClean="0"/>
              <a:t>Default </a:t>
            </a:r>
            <a:r>
              <a:rPr lang="de-DE" dirty="0"/>
              <a:t>Pattern</a:t>
            </a:r>
          </a:p>
        </p:txBody>
      </p:sp>
    </p:spTree>
    <p:extLst>
      <p:ext uri="{BB962C8B-B14F-4D97-AF65-F5344CB8AC3E}">
        <p14:creationId xmlns:p14="http://schemas.microsoft.com/office/powerpoint/2010/main" val="18649677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2" name="Inhaltsplatzhalter 1"/>
          <p:cNvSpPr>
            <a:spLocks noGrp="1"/>
          </p:cNvSpPr>
          <p:nvPr>
            <p:ph idx="1"/>
          </p:nvPr>
        </p:nvSpPr>
        <p:spPr/>
        <p:txBody>
          <a:bodyPr/>
          <a:lstStyle/>
          <a:p>
            <a:pPr marL="0" indent="0">
              <a:buNone/>
            </a:pPr>
            <a:r>
              <a:rPr lang="de-DE" dirty="0" smtClean="0">
                <a:solidFill>
                  <a:srgbClr val="FFFFFF"/>
                </a:solidFill>
              </a:rPr>
              <a:t>Erstelle einen Konstruktor für ein Objekt </a:t>
            </a:r>
            <a:r>
              <a:rPr lang="de-DE" dirty="0">
                <a:solidFill>
                  <a:srgbClr val="FFFFFF"/>
                </a:solidFill>
              </a:rPr>
              <a:t>vom Typ </a:t>
            </a:r>
            <a:r>
              <a:rPr lang="de-DE" dirty="0" err="1" smtClean="0">
                <a:solidFill>
                  <a:srgbClr val="FFFFFF"/>
                </a:solidFill>
                <a:latin typeface="Consolas"/>
                <a:cs typeface="Consolas"/>
              </a:rPr>
              <a:t>Reminder</a:t>
            </a:r>
            <a:r>
              <a:rPr lang="de-DE" dirty="0" smtClean="0">
                <a:solidFill>
                  <a:srgbClr val="FFFFFF"/>
                </a:solidFill>
              </a:rPr>
              <a:t> der vom </a:t>
            </a:r>
            <a:r>
              <a:rPr lang="de-DE" dirty="0" smtClean="0">
                <a:solidFill>
                  <a:srgbClr val="FFFFFF"/>
                </a:solidFill>
                <a:latin typeface="Consolas"/>
                <a:cs typeface="Consolas"/>
              </a:rPr>
              <a:t>Task</a:t>
            </a:r>
            <a:r>
              <a:rPr lang="de-DE" dirty="0" smtClean="0">
                <a:solidFill>
                  <a:srgbClr val="FFFFFF"/>
                </a:solidFill>
              </a:rPr>
              <a:t> erbt.</a:t>
            </a:r>
            <a:endParaRPr lang="de-DE" dirty="0">
              <a:solidFill>
                <a:srgbClr val="FFFFFF"/>
              </a:solidFill>
            </a:endParaRPr>
          </a:p>
          <a:p>
            <a:pPr marL="0" indent="0">
              <a:buNone/>
            </a:pPr>
            <a:r>
              <a:rPr lang="de-DE" dirty="0" smtClean="0">
                <a:solidFill>
                  <a:srgbClr val="FFFFFF"/>
                </a:solidFill>
              </a:rPr>
              <a:t>Füge ihn der </a:t>
            </a:r>
            <a:r>
              <a:rPr lang="de-DE" dirty="0" err="1" smtClean="0">
                <a:solidFill>
                  <a:srgbClr val="FFFFFF"/>
                </a:solidFill>
                <a:latin typeface="Consolas"/>
                <a:cs typeface="Consolas"/>
              </a:rPr>
              <a:t>TaskList</a:t>
            </a:r>
            <a:r>
              <a:rPr lang="de-DE" dirty="0" smtClean="0">
                <a:solidFill>
                  <a:srgbClr val="FFFFFF"/>
                </a:solidFill>
                <a:latin typeface="Consolas"/>
                <a:cs typeface="Consolas"/>
              </a:rPr>
              <a:t> hinzu</a:t>
            </a:r>
            <a:r>
              <a:rPr lang="de-DE" dirty="0" smtClean="0">
                <a:solidFill>
                  <a:srgbClr val="FFFFFF"/>
                </a:solidFill>
              </a:rPr>
              <a:t>.</a:t>
            </a:r>
            <a:endParaRPr lang="de-DE" dirty="0">
              <a:solidFill>
                <a:srgbClr val="FFFFFF"/>
              </a:solidFill>
            </a:endParaRPr>
          </a:p>
          <a:p>
            <a:pPr marL="0" indent="0">
              <a:buNone/>
            </a:pPr>
            <a:endParaRPr lang="de-DE" dirty="0">
              <a:solidFill>
                <a:srgbClr val="FFFFFF"/>
              </a:solidFill>
            </a:endParaRPr>
          </a:p>
          <a:p>
            <a:pPr marL="0" indent="0">
              <a:buNone/>
            </a:pPr>
            <a:endParaRPr lang="de-DE" dirty="0" smtClean="0">
              <a:solidFill>
                <a:srgbClr val="FFFFFF"/>
              </a:solidFill>
              <a:latin typeface="Consolas"/>
              <a:cs typeface="Consolas"/>
            </a:endParaRPr>
          </a:p>
        </p:txBody>
      </p:sp>
      <p:sp>
        <p:nvSpPr>
          <p:cNvPr id="3" name="Titel 2"/>
          <p:cNvSpPr>
            <a:spLocks noGrp="1"/>
          </p:cNvSpPr>
          <p:nvPr>
            <p:ph type="title"/>
          </p:nvPr>
        </p:nvSpPr>
        <p:spPr/>
        <p:txBody>
          <a:bodyPr/>
          <a:lstStyle/>
          <a:p>
            <a:r>
              <a:rPr lang="de-DE" dirty="0" smtClean="0">
                <a:solidFill>
                  <a:srgbClr val="FFFFFF"/>
                </a:solidFill>
              </a:rPr>
              <a:t>Übung #7 -  </a:t>
            </a:r>
            <a:r>
              <a:rPr lang="de-DE" dirty="0" err="1" smtClean="0">
                <a:solidFill>
                  <a:srgbClr val="FFFFFF"/>
                </a:solidFill>
              </a:rPr>
              <a:t>Reminder</a:t>
            </a:r>
            <a:endParaRPr lang="de-DE" dirty="0">
              <a:solidFill>
                <a:srgbClr val="FFFFFF"/>
              </a:solidFill>
            </a:endParaRPr>
          </a:p>
        </p:txBody>
      </p:sp>
    </p:spTree>
    <p:extLst>
      <p:ext uri="{BB962C8B-B14F-4D97-AF65-F5344CB8AC3E}">
        <p14:creationId xmlns:p14="http://schemas.microsoft.com/office/powerpoint/2010/main" val="2859780039"/>
      </p:ext>
    </p:extLst>
  </p:cSld>
  <p:clrMapOvr>
    <a:masterClrMapping/>
  </p:clrMapOvr>
  <p:timing>
    <p:tnLst>
      <p:par>
        <p:cTn xmlns:p14="http://schemas.microsoft.com/office/powerpoint/2010/mai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 4" descr="130515-0001.png"/>
          <p:cNvPicPr>
            <a:picLocks noChangeAspect="1"/>
          </p:cNvPicPr>
          <p:nvPr/>
        </p:nvPicPr>
        <p:blipFill>
          <a:blip r:embed="rId3">
            <a:alphaModFix amt="44000"/>
            <a:extLst>
              <a:ext uri="{28A0092B-C50C-407E-A947-70E740481C1C}">
                <a14:useLocalDpi xmlns:a14="http://schemas.microsoft.com/office/drawing/2010/main" val="0"/>
              </a:ext>
            </a:extLst>
          </a:blip>
          <a:stretch>
            <a:fillRect/>
          </a:stretch>
        </p:blipFill>
        <p:spPr>
          <a:xfrm>
            <a:off x="-396552" y="0"/>
            <a:ext cx="10073118" cy="6858000"/>
          </a:xfrm>
          <a:prstGeom prst="rect">
            <a:avLst/>
          </a:prstGeom>
        </p:spPr>
      </p:pic>
      <p:sp>
        <p:nvSpPr>
          <p:cNvPr id="2" name="Inhaltsplatzhalter 1"/>
          <p:cNvSpPr>
            <a:spLocks noGrp="1"/>
          </p:cNvSpPr>
          <p:nvPr>
            <p:ph idx="1"/>
          </p:nvPr>
        </p:nvSpPr>
        <p:spPr>
          <a:xfrm>
            <a:off x="252000" y="1089280"/>
            <a:ext cx="8532000" cy="4860000"/>
          </a:xfrm>
        </p:spPr>
        <p:txBody>
          <a:bodyPr>
            <a:noAutofit/>
          </a:bodyPr>
          <a:lstStyle/>
          <a:p>
            <a:pPr marL="0" indent="0">
              <a:buNone/>
            </a:pPr>
            <a:endParaRPr lang="de-DE" dirty="0" smtClean="0"/>
          </a:p>
          <a:p>
            <a:pPr marL="0" indent="0">
              <a:buNone/>
            </a:pPr>
            <a:endParaRPr lang="de-DE" dirty="0"/>
          </a:p>
          <a:p>
            <a:pPr marL="0" indent="0">
              <a:buNone/>
            </a:pPr>
            <a:endParaRPr lang="de-DE" dirty="0" smtClean="0"/>
          </a:p>
          <a:p>
            <a:pPr marL="0" indent="0">
              <a:buNone/>
            </a:pPr>
            <a:r>
              <a:rPr lang="de-DE" dirty="0" smtClean="0"/>
              <a:t>Grundlagen</a:t>
            </a:r>
          </a:p>
          <a:p>
            <a:pPr marL="0" indent="0">
              <a:buNone/>
            </a:pPr>
            <a:r>
              <a:rPr lang="de-DE" dirty="0" smtClean="0"/>
              <a:t>Projekt-Setup</a:t>
            </a:r>
            <a:endParaRPr lang="de-DE" dirty="0" smtClean="0"/>
          </a:p>
          <a:p>
            <a:pPr marL="0" indent="0">
              <a:buNone/>
            </a:pPr>
            <a:r>
              <a:rPr lang="de-DE" dirty="0" smtClean="0"/>
              <a:t>Wartbarer Code</a:t>
            </a:r>
          </a:p>
          <a:p>
            <a:pPr marL="0" indent="0">
              <a:buNone/>
            </a:pPr>
            <a:r>
              <a:rPr lang="de-DE" dirty="0" smtClean="0"/>
              <a:t>Prototypische Vererbung</a:t>
            </a:r>
            <a:endParaRPr lang="de-DE" dirty="0" smtClean="0"/>
          </a:p>
        </p:txBody>
      </p:sp>
      <p:sp>
        <p:nvSpPr>
          <p:cNvPr id="3" name="Titel 2"/>
          <p:cNvSpPr>
            <a:spLocks noGrp="1"/>
          </p:cNvSpPr>
          <p:nvPr>
            <p:ph type="title"/>
          </p:nvPr>
        </p:nvSpPr>
        <p:spPr/>
        <p:txBody>
          <a:bodyPr/>
          <a:lstStyle/>
          <a:p>
            <a:r>
              <a:rPr lang="de-DE" dirty="0" smtClean="0"/>
              <a:t>Fazit Tag 1</a:t>
            </a:r>
            <a:endParaRPr lang="de-DE" dirty="0"/>
          </a:p>
        </p:txBody>
      </p:sp>
    </p:spTree>
    <p:extLst>
      <p:ext uri="{BB962C8B-B14F-4D97-AF65-F5344CB8AC3E}">
        <p14:creationId xmlns:p14="http://schemas.microsoft.com/office/powerpoint/2010/main" val="322121506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descr="Bundesarchiv_Bild_183-14059-0018,_Berlin,_Oberbefehlshaber_der_vier_Verbündeten.jpg"/>
          <p:cNvPicPr>
            <a:picLocks noChangeAspect="1"/>
          </p:cNvPicPr>
          <p:nvPr/>
        </p:nvPicPr>
        <p:blipFill>
          <a:blip r:embed="rId3">
            <a:duotone>
              <a:prstClr val="black"/>
              <a:schemeClr val="accent1">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9727660" cy="6858000"/>
          </a:xfrm>
          <a:prstGeom prst="rect">
            <a:avLst/>
          </a:prstGeom>
        </p:spPr>
      </p:pic>
      <p:sp>
        <p:nvSpPr>
          <p:cNvPr id="3" name="Titel 2"/>
          <p:cNvSpPr>
            <a:spLocks noGrp="1"/>
          </p:cNvSpPr>
          <p:nvPr>
            <p:ph type="title"/>
          </p:nvPr>
        </p:nvSpPr>
        <p:spPr/>
        <p:txBody>
          <a:bodyPr/>
          <a:lstStyle/>
          <a:p>
            <a:r>
              <a:rPr lang="bg-BG" dirty="0"/>
              <a:t>Война и миръ</a:t>
            </a:r>
            <a:endParaRPr lang="de-DE" dirty="0"/>
          </a:p>
        </p:txBody>
      </p:sp>
      <p:sp>
        <p:nvSpPr>
          <p:cNvPr id="9" name="Inhaltsplatzhalter 3"/>
          <p:cNvSpPr>
            <a:spLocks noGrp="1"/>
          </p:cNvSpPr>
          <p:nvPr>
            <p:ph idx="1"/>
          </p:nvPr>
        </p:nvSpPr>
        <p:spPr>
          <a:xfrm>
            <a:off x="360363" y="1127124"/>
            <a:ext cx="8783637" cy="6217019"/>
          </a:xfrm>
        </p:spPr>
        <p:txBody>
          <a:bodyPr>
            <a:normAutofit/>
          </a:bodyPr>
          <a:lstStyle/>
          <a:p>
            <a:pPr marL="252000" lvl="1" indent="0">
              <a:buNone/>
            </a:pPr>
            <a:r>
              <a:rPr lang="de-DE" dirty="0" smtClean="0">
                <a:solidFill>
                  <a:schemeClr val="bg1"/>
                </a:solidFill>
              </a:rPr>
              <a:t>ES3 (2000)	Netscape Navigator 6, </a:t>
            </a:r>
            <a:br>
              <a:rPr lang="de-DE" dirty="0" smtClean="0">
                <a:solidFill>
                  <a:schemeClr val="bg1"/>
                </a:solidFill>
              </a:rPr>
            </a:br>
            <a:r>
              <a:rPr lang="de-DE" dirty="0" smtClean="0">
                <a:solidFill>
                  <a:schemeClr val="bg1"/>
                </a:solidFill>
              </a:rPr>
              <a:t>		Firefox 1.0, </a:t>
            </a:r>
            <a:br>
              <a:rPr lang="de-DE" dirty="0" smtClean="0">
                <a:solidFill>
                  <a:schemeClr val="bg1"/>
                </a:solidFill>
              </a:rPr>
            </a:br>
            <a:r>
              <a:rPr lang="de-DE" dirty="0" smtClean="0">
                <a:solidFill>
                  <a:schemeClr val="bg1"/>
                </a:solidFill>
              </a:rPr>
              <a:t>		Internet Explorer 5.5-</a:t>
            </a:r>
            <a:r>
              <a:rPr lang="de-DE" dirty="0">
                <a:solidFill>
                  <a:schemeClr val="bg1"/>
                </a:solidFill>
              </a:rPr>
              <a:t>8</a:t>
            </a:r>
            <a:br>
              <a:rPr lang="de-DE" dirty="0">
                <a:solidFill>
                  <a:schemeClr val="bg1"/>
                </a:solidFill>
              </a:rPr>
            </a:br>
            <a:r>
              <a:rPr lang="de-DE" dirty="0">
                <a:solidFill>
                  <a:schemeClr val="bg1"/>
                </a:solidFill>
              </a:rPr>
              <a:t>		</a:t>
            </a:r>
            <a:r>
              <a:rPr lang="de-DE" dirty="0" smtClean="0">
                <a:solidFill>
                  <a:schemeClr val="bg1"/>
                </a:solidFill>
              </a:rPr>
              <a:t>(</a:t>
            </a:r>
            <a:r>
              <a:rPr lang="de-DE" dirty="0" err="1" smtClean="0">
                <a:solidFill>
                  <a:schemeClr val="bg1"/>
                </a:solidFill>
              </a:rPr>
              <a:t>Function</a:t>
            </a:r>
            <a:r>
              <a:rPr lang="de-DE" dirty="0" smtClean="0">
                <a:solidFill>
                  <a:schemeClr val="bg1"/>
                </a:solidFill>
              </a:rPr>
              <a:t> </a:t>
            </a:r>
            <a:r>
              <a:rPr lang="de-DE" dirty="0" err="1" smtClean="0">
                <a:solidFill>
                  <a:schemeClr val="bg1"/>
                </a:solidFill>
              </a:rPr>
              <a:t>expressions</a:t>
            </a:r>
            <a:r>
              <a:rPr lang="de-DE" dirty="0" smtClean="0">
                <a:solidFill>
                  <a:schemeClr val="bg1"/>
                </a:solidFill>
              </a:rPr>
              <a:t>, </a:t>
            </a:r>
            <a:r>
              <a:rPr lang="de-DE" dirty="0" err="1" smtClean="0">
                <a:solidFill>
                  <a:schemeClr val="bg1"/>
                </a:solidFill>
              </a:rPr>
              <a:t>RegExp</a:t>
            </a:r>
            <a:r>
              <a:rPr lang="de-DE" dirty="0" smtClean="0">
                <a:solidFill>
                  <a:schemeClr val="bg1"/>
                </a:solidFill>
              </a:rPr>
              <a:t>, </a:t>
            </a:r>
            <a:r>
              <a:rPr lang="de-DE" dirty="0" err="1" smtClean="0">
                <a:solidFill>
                  <a:schemeClr val="bg1"/>
                </a:solidFill>
              </a:rPr>
              <a:t>try</a:t>
            </a:r>
            <a:r>
              <a:rPr lang="de-DE" dirty="0">
                <a:solidFill>
                  <a:schemeClr val="bg1"/>
                </a:solidFill>
              </a:rPr>
              <a:t>-catch-</a:t>
            </a:r>
            <a:r>
              <a:rPr lang="de-DE" dirty="0" err="1" smtClean="0">
                <a:solidFill>
                  <a:schemeClr val="bg1"/>
                </a:solidFill>
              </a:rPr>
              <a:t>ﬁnally</a:t>
            </a:r>
            <a:r>
              <a:rPr lang="de-DE" dirty="0" smtClean="0">
                <a:solidFill>
                  <a:schemeClr val="bg1"/>
                </a:solidFill>
              </a:rPr>
              <a:t>, </a:t>
            </a:r>
            <a:r>
              <a:rPr lang="de-DE" dirty="0" err="1" smtClean="0">
                <a:solidFill>
                  <a:schemeClr val="bg1"/>
                </a:solidFill>
              </a:rPr>
              <a:t>switch</a:t>
            </a:r>
            <a:r>
              <a:rPr lang="de-DE" dirty="0" smtClean="0">
                <a:solidFill>
                  <a:schemeClr val="bg1"/>
                </a:solidFill>
              </a:rPr>
              <a:t>, do</a:t>
            </a:r>
            <a:r>
              <a:rPr lang="de-DE" dirty="0">
                <a:solidFill>
                  <a:schemeClr val="bg1"/>
                </a:solidFill>
              </a:rPr>
              <a:t>-</a:t>
            </a:r>
            <a:r>
              <a:rPr lang="de-DE" dirty="0" err="1" smtClean="0">
                <a:solidFill>
                  <a:schemeClr val="bg1"/>
                </a:solidFill>
              </a:rPr>
              <a:t>while</a:t>
            </a:r>
            <a:r>
              <a:rPr lang="de-DE" dirty="0" smtClean="0">
                <a:solidFill>
                  <a:schemeClr val="bg1"/>
                </a:solidFill>
              </a:rPr>
              <a:t>)</a:t>
            </a:r>
          </a:p>
          <a:p>
            <a:pPr marL="252000" lvl="1" indent="0">
              <a:buNone/>
            </a:pPr>
            <a:endParaRPr lang="de-DE" strike="sngStrike" dirty="0" smtClean="0">
              <a:solidFill>
                <a:schemeClr val="bg1"/>
              </a:solidFill>
            </a:endParaRPr>
          </a:p>
          <a:p>
            <a:pPr marL="252000" lvl="1" indent="0">
              <a:buNone/>
            </a:pPr>
            <a:r>
              <a:rPr lang="de-DE" strike="sngStrike" dirty="0" smtClean="0">
                <a:solidFill>
                  <a:schemeClr val="bg1"/>
                </a:solidFill>
              </a:rPr>
              <a:t>ES4 (2008)</a:t>
            </a:r>
            <a:r>
              <a:rPr lang="de-DE" dirty="0" smtClean="0">
                <a:solidFill>
                  <a:schemeClr val="bg1"/>
                </a:solidFill>
              </a:rPr>
              <a:t>	</a:t>
            </a:r>
            <a:r>
              <a:rPr lang="de-DE" strike="sngStrike" dirty="0" err="1" smtClean="0">
                <a:solidFill>
                  <a:schemeClr val="bg1"/>
                </a:solidFill>
              </a:rPr>
              <a:t>ActionScript</a:t>
            </a:r>
            <a:r>
              <a:rPr lang="de-DE" strike="sngStrike" dirty="0" smtClean="0">
                <a:solidFill>
                  <a:schemeClr val="bg1"/>
                </a:solidFill>
              </a:rPr>
              <a:t> 2-3 in Adobe Flash</a:t>
            </a:r>
          </a:p>
          <a:p>
            <a:pPr marL="252000" lvl="1" indent="0">
              <a:buNone/>
            </a:pPr>
            <a:r>
              <a:rPr lang="de-DE" dirty="0">
                <a:solidFill>
                  <a:schemeClr val="bg1"/>
                </a:solidFill>
              </a:rPr>
              <a:t>	</a:t>
            </a:r>
            <a:r>
              <a:rPr lang="de-DE" dirty="0" smtClean="0">
                <a:solidFill>
                  <a:schemeClr val="bg1"/>
                </a:solidFill>
              </a:rPr>
              <a:t>	Project </a:t>
            </a:r>
            <a:r>
              <a:rPr lang="de-DE" dirty="0" err="1" smtClean="0">
                <a:solidFill>
                  <a:schemeClr val="bg1"/>
                </a:solidFill>
              </a:rPr>
              <a:t>Harmony</a:t>
            </a:r>
            <a:r>
              <a:rPr lang="de-DE" dirty="0" smtClean="0">
                <a:solidFill>
                  <a:schemeClr val="bg1"/>
                </a:solidFill>
              </a:rPr>
              <a:t> wird gestartet</a:t>
            </a:r>
          </a:p>
          <a:p>
            <a:pPr marL="252000" lvl="1" indent="0">
              <a:buNone/>
            </a:pPr>
            <a:endParaRPr lang="de-DE" dirty="0" smtClean="0">
              <a:solidFill>
                <a:schemeClr val="bg1"/>
              </a:solidFill>
            </a:endParaRPr>
          </a:p>
          <a:p>
            <a:pPr marL="252000" lvl="1" indent="0">
              <a:buNone/>
            </a:pPr>
            <a:r>
              <a:rPr lang="de-DE" dirty="0" smtClean="0">
                <a:solidFill>
                  <a:schemeClr val="bg1"/>
                </a:solidFill>
              </a:rPr>
              <a:t>ES5 (2010)	Firefox 4</a:t>
            </a:r>
            <a:br>
              <a:rPr lang="de-DE" dirty="0" smtClean="0">
                <a:solidFill>
                  <a:schemeClr val="bg1"/>
                </a:solidFill>
              </a:rPr>
            </a:br>
            <a:r>
              <a:rPr lang="de-DE" dirty="0" smtClean="0">
                <a:solidFill>
                  <a:schemeClr val="bg1"/>
                </a:solidFill>
              </a:rPr>
              <a:t>		Internet Explorer 9/</a:t>
            </a:r>
            <a:r>
              <a:rPr lang="de-DE" dirty="0" smtClean="0">
                <a:solidFill>
                  <a:schemeClr val="bg1"/>
                </a:solidFill>
              </a:rPr>
              <a:t>10/11</a:t>
            </a:r>
            <a:br>
              <a:rPr lang="de-DE" dirty="0" smtClean="0">
                <a:solidFill>
                  <a:schemeClr val="bg1"/>
                </a:solidFill>
              </a:rPr>
            </a:br>
            <a:r>
              <a:rPr lang="de-DE" dirty="0" smtClean="0">
                <a:solidFill>
                  <a:schemeClr val="bg1"/>
                </a:solidFill>
              </a:rPr>
              <a:t>		</a:t>
            </a:r>
            <a:r>
              <a:rPr lang="de-DE" dirty="0" err="1" smtClean="0">
                <a:solidFill>
                  <a:schemeClr val="bg1"/>
                </a:solidFill>
              </a:rPr>
              <a:t>WebKit</a:t>
            </a:r>
            <a:r>
              <a:rPr lang="de-DE" dirty="0" smtClean="0">
                <a:solidFill>
                  <a:schemeClr val="bg1"/>
                </a:solidFill>
              </a:rPr>
              <a:t/>
            </a:r>
            <a:br>
              <a:rPr lang="de-DE" dirty="0" smtClean="0">
                <a:solidFill>
                  <a:schemeClr val="bg1"/>
                </a:solidFill>
              </a:rPr>
            </a:br>
            <a:r>
              <a:rPr lang="de-DE" dirty="0" smtClean="0">
                <a:solidFill>
                  <a:schemeClr val="bg1"/>
                </a:solidFill>
              </a:rPr>
              <a:t>		Chrome</a:t>
            </a:r>
            <a:r>
              <a:rPr lang="de-DE" dirty="0">
                <a:solidFill>
                  <a:schemeClr val="bg1"/>
                </a:solidFill>
              </a:rPr>
              <a:t/>
            </a:r>
            <a:br>
              <a:rPr lang="de-DE" dirty="0">
                <a:solidFill>
                  <a:schemeClr val="bg1"/>
                </a:solidFill>
              </a:rPr>
            </a:br>
            <a:r>
              <a:rPr lang="de-DE" dirty="0">
                <a:solidFill>
                  <a:schemeClr val="bg1"/>
                </a:solidFill>
              </a:rPr>
              <a:t>		(</a:t>
            </a:r>
            <a:r>
              <a:rPr lang="de-DE" dirty="0" err="1">
                <a:solidFill>
                  <a:schemeClr val="bg1"/>
                </a:solidFill>
              </a:rPr>
              <a:t>strict</a:t>
            </a:r>
            <a:r>
              <a:rPr lang="de-DE" dirty="0">
                <a:solidFill>
                  <a:schemeClr val="bg1"/>
                </a:solidFill>
              </a:rPr>
              <a:t> </a:t>
            </a:r>
            <a:r>
              <a:rPr lang="de-DE" dirty="0" err="1" smtClean="0">
                <a:solidFill>
                  <a:schemeClr val="bg1"/>
                </a:solidFill>
              </a:rPr>
              <a:t>mode</a:t>
            </a:r>
            <a:r>
              <a:rPr lang="de-DE" dirty="0" smtClean="0">
                <a:solidFill>
                  <a:schemeClr val="bg1"/>
                </a:solidFill>
              </a:rPr>
              <a:t>, neues Objektmodell, bessere Arrays, API</a:t>
            </a:r>
            <a:r>
              <a:rPr lang="de-DE" dirty="0">
                <a:solidFill>
                  <a:schemeClr val="bg1"/>
                </a:solidFill>
              </a:rPr>
              <a:t>-</a:t>
            </a:r>
            <a:r>
              <a:rPr lang="de-DE" dirty="0" smtClean="0">
                <a:solidFill>
                  <a:schemeClr val="bg1"/>
                </a:solidFill>
              </a:rPr>
              <a:t>Verbesserungen)</a:t>
            </a:r>
          </a:p>
          <a:p>
            <a:pPr marL="252000" lvl="1" indent="0">
              <a:buNone/>
            </a:pPr>
            <a:endParaRPr lang="de-DE" dirty="0" smtClean="0">
              <a:solidFill>
                <a:schemeClr val="bg1"/>
              </a:solidFill>
            </a:endParaRPr>
          </a:p>
          <a:p>
            <a:pPr marL="252000" lvl="1" indent="0">
              <a:buNone/>
            </a:pPr>
            <a:r>
              <a:rPr lang="de-DE" dirty="0" smtClean="0">
                <a:solidFill>
                  <a:schemeClr val="bg1"/>
                </a:solidFill>
              </a:rPr>
              <a:t>ES6</a:t>
            </a:r>
            <a:r>
              <a:rPr lang="de-DE" dirty="0">
                <a:solidFill>
                  <a:schemeClr val="bg1"/>
                </a:solidFill>
              </a:rPr>
              <a:t>	</a:t>
            </a:r>
            <a:r>
              <a:rPr lang="de-DE" dirty="0" smtClean="0">
                <a:solidFill>
                  <a:schemeClr val="bg1"/>
                </a:solidFill>
              </a:rPr>
              <a:t>	</a:t>
            </a:r>
            <a:r>
              <a:rPr lang="de-DE" dirty="0" err="1" smtClean="0">
                <a:solidFill>
                  <a:schemeClr val="bg1"/>
                </a:solidFill>
              </a:rPr>
              <a:t>aka</a:t>
            </a:r>
            <a:r>
              <a:rPr lang="de-DE" dirty="0" smtClean="0">
                <a:solidFill>
                  <a:schemeClr val="bg1"/>
                </a:solidFill>
              </a:rPr>
              <a:t> </a:t>
            </a:r>
            <a:r>
              <a:rPr lang="de-DE" dirty="0" err="1" smtClean="0">
                <a:solidFill>
                  <a:schemeClr val="bg1"/>
                </a:solidFill>
              </a:rPr>
              <a:t>ES.Next</a:t>
            </a:r>
            <a:r>
              <a:rPr lang="de-DE" dirty="0" smtClean="0">
                <a:solidFill>
                  <a:schemeClr val="bg1"/>
                </a:solidFill>
              </a:rPr>
              <a:t/>
            </a:r>
            <a:br>
              <a:rPr lang="de-DE" dirty="0" smtClean="0">
                <a:solidFill>
                  <a:schemeClr val="bg1"/>
                </a:solidFill>
              </a:rPr>
            </a:br>
            <a:r>
              <a:rPr lang="de-DE" dirty="0" smtClean="0">
                <a:solidFill>
                  <a:schemeClr val="bg1"/>
                </a:solidFill>
              </a:rPr>
              <a:t>		</a:t>
            </a:r>
            <a:r>
              <a:rPr lang="de-DE" dirty="0" err="1" smtClean="0">
                <a:solidFill>
                  <a:schemeClr val="bg1"/>
                </a:solidFill>
              </a:rPr>
              <a:t>aka</a:t>
            </a:r>
            <a:r>
              <a:rPr lang="de-DE" dirty="0" smtClean="0">
                <a:solidFill>
                  <a:schemeClr val="bg1"/>
                </a:solidFill>
              </a:rPr>
              <a:t> </a:t>
            </a:r>
            <a:r>
              <a:rPr lang="de-DE" dirty="0" err="1" smtClean="0">
                <a:solidFill>
                  <a:schemeClr val="bg1"/>
                </a:solidFill>
              </a:rPr>
              <a:t>Harmony</a:t>
            </a:r>
            <a:r>
              <a:rPr lang="de-DE" dirty="0" smtClean="0">
                <a:solidFill>
                  <a:schemeClr val="bg1"/>
                </a:solidFill>
              </a:rPr>
              <a:t/>
            </a:r>
            <a:br>
              <a:rPr lang="de-DE" dirty="0" smtClean="0">
                <a:solidFill>
                  <a:schemeClr val="bg1"/>
                </a:solidFill>
              </a:rPr>
            </a:br>
            <a:r>
              <a:rPr lang="de-DE" dirty="0" smtClean="0">
                <a:solidFill>
                  <a:schemeClr val="bg1"/>
                </a:solidFill>
              </a:rPr>
              <a:t>		(Block Scopes, Modules, optional Arguments, </a:t>
            </a:r>
            <a:r>
              <a:rPr lang="de-DE" dirty="0" err="1" smtClean="0">
                <a:solidFill>
                  <a:schemeClr val="bg1"/>
                </a:solidFill>
              </a:rPr>
              <a:t>Classes</a:t>
            </a:r>
            <a:r>
              <a:rPr lang="de-DE" dirty="0" smtClean="0">
                <a:solidFill>
                  <a:schemeClr val="bg1"/>
                </a:solidFill>
              </a:rPr>
              <a:t>)</a:t>
            </a:r>
          </a:p>
          <a:p>
            <a:pPr marL="252000" lvl="1" indent="0">
              <a:buNone/>
            </a:pPr>
            <a:endParaRPr lang="de-DE" i="1" dirty="0" smtClean="0">
              <a:solidFill>
                <a:schemeClr val="bg1"/>
              </a:solidFill>
            </a:endParaRPr>
          </a:p>
          <a:p>
            <a:pPr marL="252000" lvl="1" indent="0">
              <a:buNone/>
            </a:pPr>
            <a:endParaRPr lang="de-DE" i="1" dirty="0" smtClean="0">
              <a:solidFill>
                <a:schemeClr val="bg1"/>
              </a:solidFill>
            </a:endParaRPr>
          </a:p>
          <a:p>
            <a:pPr marL="252000" lvl="1" indent="0">
              <a:buNone/>
            </a:pPr>
            <a:endParaRPr lang="de-DE" i="1" dirty="0" smtClean="0">
              <a:solidFill>
                <a:schemeClr val="bg1"/>
              </a:solidFill>
            </a:endParaRPr>
          </a:p>
          <a:p>
            <a:pPr marL="252000" lvl="1" indent="0">
              <a:buNone/>
            </a:pPr>
            <a:endParaRPr lang="de-DE" i="1" dirty="0" smtClean="0">
              <a:solidFill>
                <a:schemeClr val="bg1"/>
              </a:solidFill>
            </a:endParaRPr>
          </a:p>
          <a:p>
            <a:pPr marL="252000" lvl="1" indent="0">
              <a:buNone/>
            </a:pPr>
            <a:endParaRPr lang="de-DE" i="1" dirty="0">
              <a:solidFill>
                <a:schemeClr val="bg1"/>
              </a:solidFill>
            </a:endParaRPr>
          </a:p>
          <a:p>
            <a:pPr marL="252000" lvl="1" indent="0">
              <a:buNone/>
            </a:pPr>
            <a:endParaRPr lang="de-DE" i="1" dirty="0" err="1" smtClean="0">
              <a:solidFill>
                <a:schemeClr val="bg1"/>
              </a:solidFill>
            </a:endParaRPr>
          </a:p>
        </p:txBody>
      </p:sp>
      <p:sp>
        <p:nvSpPr>
          <p:cNvPr id="7" name="Textfeld 6"/>
          <p:cNvSpPr txBox="1"/>
          <p:nvPr/>
        </p:nvSpPr>
        <p:spPr>
          <a:xfrm>
            <a:off x="827584" y="6453336"/>
            <a:ext cx="8228152" cy="430887"/>
          </a:xfrm>
          <a:prstGeom prst="rect">
            <a:avLst/>
          </a:prstGeom>
          <a:noFill/>
        </p:spPr>
        <p:txBody>
          <a:bodyPr wrap="none" rtlCol="0">
            <a:spAutoFit/>
          </a:bodyPr>
          <a:lstStyle/>
          <a:p>
            <a:r>
              <a:rPr lang="de-DE" sz="1100" dirty="0" smtClean="0">
                <a:solidFill>
                  <a:srgbClr val="FFFFFF"/>
                </a:solidFill>
              </a:rPr>
              <a:t>Bild</a:t>
            </a:r>
            <a:r>
              <a:rPr lang="de-DE" sz="1100" dirty="0">
                <a:solidFill>
                  <a:srgbClr val="FFFFFF"/>
                </a:solidFill>
              </a:rPr>
              <a:t>: Deutsches Bundesarchiv (German Federal Archive), Bild 183-14059-0018</a:t>
            </a:r>
            <a:br>
              <a:rPr lang="de-DE" sz="1100" dirty="0">
                <a:solidFill>
                  <a:srgbClr val="FFFFFF"/>
                </a:solidFill>
              </a:rPr>
            </a:br>
            <a:r>
              <a:rPr lang="de-DE" sz="1100" dirty="0">
                <a:solidFill>
                  <a:srgbClr val="FFFFFF"/>
                </a:solidFill>
              </a:rPr>
              <a:t>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/File:Bundesarchiv_Bild_183-14059-0018,_Berlin,_Oberbefehlshaber_der_vier_Verb%C3%</a:t>
            </a:r>
            <a:r>
              <a:rPr lang="de-DE" sz="1100" dirty="0" smtClean="0">
                <a:solidFill>
                  <a:srgbClr val="FFFFFF"/>
                </a:solidFill>
              </a:rPr>
              <a:t>BCndeten.jpg</a:t>
            </a:r>
            <a:endParaRPr lang="de-DE" sz="1100" dirty="0">
              <a:solidFill>
                <a:srgbClr val="FFFFFF"/>
              </a:solidFill>
            </a:endParaRPr>
          </a:p>
        </p:txBody>
      </p:sp>
    </p:spTree>
    <p:extLst>
      <p:ext uri="{BB962C8B-B14F-4D97-AF65-F5344CB8AC3E}">
        <p14:creationId xmlns:p14="http://schemas.microsoft.com/office/powerpoint/2010/main" val="359673279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6289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9144000"/>
          </a:xfrm>
          <a:prstGeom prst="rect">
            <a:avLst/>
          </a:prstGeom>
        </p:spPr>
      </p:pic>
    </p:spTree>
    <p:extLst>
      <p:ext uri="{BB962C8B-B14F-4D97-AF65-F5344CB8AC3E}">
        <p14:creationId xmlns:p14="http://schemas.microsoft.com/office/powerpoint/2010/main" val="365618890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Basistypen sind </a:t>
            </a:r>
            <a:endParaRPr lang="de-DE" dirty="0"/>
          </a:p>
          <a:p>
            <a:pPr>
              <a:buFont typeface="Arial"/>
              <a:buChar char="•"/>
            </a:pPr>
            <a:r>
              <a:rPr lang="de-DE" dirty="0" smtClean="0"/>
              <a:t>Zahlen (</a:t>
            </a:r>
            <a:r>
              <a:rPr lang="de-DE" dirty="0" err="1" smtClean="0"/>
              <a:t>number</a:t>
            </a:r>
            <a:r>
              <a:rPr lang="de-DE" dirty="0" smtClean="0"/>
              <a:t>)</a:t>
            </a:r>
          </a:p>
          <a:p>
            <a:pPr>
              <a:buFont typeface="Arial"/>
              <a:buChar char="•"/>
            </a:pPr>
            <a:r>
              <a:rPr lang="de-DE" dirty="0" smtClean="0"/>
              <a:t>Strings (</a:t>
            </a:r>
            <a:r>
              <a:rPr lang="de-DE" dirty="0" err="1" smtClean="0"/>
              <a:t>string</a:t>
            </a:r>
            <a:r>
              <a:rPr lang="de-DE" dirty="0" smtClean="0"/>
              <a:t>)</a:t>
            </a:r>
          </a:p>
          <a:p>
            <a:pPr>
              <a:buFont typeface="Arial"/>
              <a:buChar char="•"/>
            </a:pPr>
            <a:r>
              <a:rPr lang="de-DE" dirty="0" smtClean="0"/>
              <a:t>Boolean (</a:t>
            </a:r>
            <a:r>
              <a:rPr lang="de-DE" dirty="0" err="1" smtClean="0"/>
              <a:t>boolean</a:t>
            </a:r>
            <a:r>
              <a:rPr lang="de-DE" dirty="0" smtClean="0"/>
              <a:t>)</a:t>
            </a:r>
          </a:p>
          <a:p>
            <a:pPr>
              <a:buFont typeface="Arial"/>
              <a:buChar char="•"/>
            </a:pPr>
            <a:r>
              <a:rPr lang="de-DE" dirty="0" smtClean="0"/>
              <a:t>null </a:t>
            </a:r>
            <a:endParaRPr lang="de-DE" dirty="0"/>
          </a:p>
          <a:p>
            <a:pPr>
              <a:buFont typeface="Arial"/>
              <a:buChar char="•"/>
            </a:pPr>
            <a:r>
              <a:rPr lang="de-DE" dirty="0" smtClean="0"/>
              <a:t>undefined </a:t>
            </a:r>
          </a:p>
          <a:p>
            <a:pPr marL="0" indent="0">
              <a:buNone/>
            </a:pPr>
            <a:r>
              <a:rPr lang="de-DE" dirty="0" smtClean="0"/>
              <a:t>Diese </a:t>
            </a:r>
            <a:r>
              <a:rPr lang="de-DE" dirty="0"/>
              <a:t>sind unveränderlich.</a:t>
            </a:r>
          </a:p>
        </p:txBody>
      </p:sp>
      <p:sp>
        <p:nvSpPr>
          <p:cNvPr id="3" name="Titel 2"/>
          <p:cNvSpPr>
            <a:spLocks noGrp="1"/>
          </p:cNvSpPr>
          <p:nvPr>
            <p:ph type="title"/>
          </p:nvPr>
        </p:nvSpPr>
        <p:spPr/>
        <p:txBody>
          <a:bodyPr/>
          <a:lstStyle/>
          <a:p>
            <a:r>
              <a:rPr lang="de-DE" dirty="0" smtClean="0"/>
              <a:t>Basistypen</a:t>
            </a:r>
            <a:endParaRPr lang="de-DE" dirty="0"/>
          </a:p>
        </p:txBody>
      </p:sp>
    </p:spTree>
    <p:extLst>
      <p:ext uri="{BB962C8B-B14F-4D97-AF65-F5344CB8AC3E}">
        <p14:creationId xmlns:p14="http://schemas.microsoft.com/office/powerpoint/2010/main" val="17824257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a:t>
            </a:r>
            <a:r>
              <a:rPr lang="de-DE" dirty="0" err="1" smtClean="0"/>
              <a:t>You</a:t>
            </a:r>
            <a:r>
              <a:rPr lang="de-DE" dirty="0" smtClean="0"/>
              <a:t> </a:t>
            </a:r>
            <a:r>
              <a:rPr lang="de-DE" dirty="0" err="1"/>
              <a:t>might</a:t>
            </a:r>
            <a:r>
              <a:rPr lang="de-DE" dirty="0"/>
              <a:t> </a:t>
            </a:r>
            <a:r>
              <a:rPr lang="de-DE" dirty="0" err="1"/>
              <a:t>consider</a:t>
            </a:r>
            <a:r>
              <a:rPr lang="de-DE" dirty="0"/>
              <a:t> undefined </a:t>
            </a:r>
            <a:r>
              <a:rPr lang="de-DE" dirty="0" err="1"/>
              <a:t>to</a:t>
            </a:r>
            <a:r>
              <a:rPr lang="de-DE" dirty="0"/>
              <a:t> </a:t>
            </a:r>
            <a:r>
              <a:rPr lang="de-DE" dirty="0" err="1"/>
              <a:t>represent</a:t>
            </a:r>
            <a:r>
              <a:rPr lang="de-DE" dirty="0"/>
              <a:t> system-level, </a:t>
            </a:r>
            <a:r>
              <a:rPr lang="de-DE" dirty="0" err="1"/>
              <a:t>unexpected</a:t>
            </a:r>
            <a:r>
              <a:rPr lang="de-DE" dirty="0"/>
              <a:t>, </a:t>
            </a:r>
            <a:r>
              <a:rPr lang="de-DE" dirty="0" err="1"/>
              <a:t>or</a:t>
            </a:r>
            <a:r>
              <a:rPr lang="de-DE" dirty="0"/>
              <a:t> </a:t>
            </a:r>
            <a:r>
              <a:rPr lang="de-DE" dirty="0" err="1"/>
              <a:t>error-like</a:t>
            </a:r>
            <a:r>
              <a:rPr lang="de-DE" dirty="0"/>
              <a:t> </a:t>
            </a:r>
            <a:r>
              <a:rPr lang="de-DE" dirty="0" err="1"/>
              <a:t>absense</a:t>
            </a:r>
            <a:r>
              <a:rPr lang="de-DE" dirty="0"/>
              <a:t> </a:t>
            </a:r>
            <a:r>
              <a:rPr lang="de-DE" dirty="0" err="1"/>
              <a:t>of</a:t>
            </a:r>
            <a:r>
              <a:rPr lang="de-DE" dirty="0"/>
              <a:t> </a:t>
            </a:r>
            <a:r>
              <a:rPr lang="de-DE" dirty="0" err="1"/>
              <a:t>value</a:t>
            </a:r>
            <a:r>
              <a:rPr lang="de-DE" dirty="0"/>
              <a:t> </a:t>
            </a:r>
            <a:r>
              <a:rPr lang="de-DE" dirty="0" err="1"/>
              <a:t>and</a:t>
            </a:r>
            <a:r>
              <a:rPr lang="de-DE" dirty="0"/>
              <a:t> null </a:t>
            </a:r>
            <a:r>
              <a:rPr lang="de-DE" dirty="0" err="1"/>
              <a:t>to</a:t>
            </a:r>
            <a:r>
              <a:rPr lang="de-DE" dirty="0"/>
              <a:t> </a:t>
            </a:r>
            <a:r>
              <a:rPr lang="de-DE" dirty="0" err="1"/>
              <a:t>represent</a:t>
            </a:r>
            <a:r>
              <a:rPr lang="de-DE" dirty="0"/>
              <a:t> program-level, normal, </a:t>
            </a:r>
            <a:r>
              <a:rPr lang="de-DE" dirty="0" err="1"/>
              <a:t>or</a:t>
            </a:r>
            <a:r>
              <a:rPr lang="de-DE" dirty="0"/>
              <a:t> </a:t>
            </a:r>
            <a:r>
              <a:rPr lang="de-DE" dirty="0" err="1"/>
              <a:t>expected</a:t>
            </a:r>
            <a:r>
              <a:rPr lang="de-DE" dirty="0"/>
              <a:t> </a:t>
            </a:r>
            <a:r>
              <a:rPr lang="de-DE" dirty="0" err="1"/>
              <a:t>absence</a:t>
            </a:r>
            <a:r>
              <a:rPr lang="de-DE" dirty="0"/>
              <a:t> </a:t>
            </a:r>
            <a:r>
              <a:rPr lang="de-DE" dirty="0" err="1"/>
              <a:t>of</a:t>
            </a:r>
            <a:r>
              <a:rPr lang="de-DE" dirty="0"/>
              <a:t> </a:t>
            </a:r>
            <a:r>
              <a:rPr lang="de-DE" dirty="0" err="1" smtClean="0"/>
              <a:t>value</a:t>
            </a:r>
            <a:r>
              <a:rPr lang="de-DE" dirty="0" smtClean="0"/>
              <a:t>.“</a:t>
            </a:r>
          </a:p>
          <a:p>
            <a:pPr marL="0" indent="0">
              <a:buNone/>
            </a:pPr>
            <a:r>
              <a:rPr lang="de-DE" dirty="0"/>
              <a:t>-- David </a:t>
            </a:r>
            <a:r>
              <a:rPr lang="de-DE" dirty="0" smtClean="0"/>
              <a:t>Flanagan – „JavaScript</a:t>
            </a:r>
            <a:r>
              <a:rPr lang="de-DE" dirty="0"/>
              <a:t>: The Definitive </a:t>
            </a:r>
            <a:r>
              <a:rPr lang="de-DE" dirty="0" smtClean="0"/>
              <a:t>Guide“</a:t>
            </a:r>
            <a:endParaRPr lang="de-DE" dirty="0"/>
          </a:p>
          <a:p>
            <a:pPr marL="0" indent="0">
              <a:buNone/>
            </a:pPr>
            <a:endParaRPr lang="de-DE" dirty="0"/>
          </a:p>
          <a:p>
            <a:pPr marL="0" indent="0">
              <a:buNone/>
            </a:pPr>
            <a:endParaRPr lang="de-DE" dirty="0"/>
          </a:p>
        </p:txBody>
      </p:sp>
      <p:sp>
        <p:nvSpPr>
          <p:cNvPr id="3" name="Titel 2"/>
          <p:cNvSpPr>
            <a:spLocks noGrp="1"/>
          </p:cNvSpPr>
          <p:nvPr>
            <p:ph type="title"/>
          </p:nvPr>
        </p:nvSpPr>
        <p:spPr/>
        <p:txBody>
          <a:bodyPr/>
          <a:lstStyle/>
          <a:p>
            <a:r>
              <a:rPr lang="de-DE" dirty="0" smtClean="0"/>
              <a:t>null und undefined</a:t>
            </a:r>
            <a:endParaRPr lang="de-DE" dirty="0"/>
          </a:p>
        </p:txBody>
      </p:sp>
    </p:spTree>
    <p:extLst>
      <p:ext uri="{BB962C8B-B14F-4D97-AF65-F5344CB8AC3E}">
        <p14:creationId xmlns:p14="http://schemas.microsoft.com/office/powerpoint/2010/main" val="373134336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Literale</a:t>
            </a:r>
            <a:endParaRPr lang="de-DE" dirty="0"/>
          </a:p>
          <a:p>
            <a:pPr>
              <a:buFont typeface="Arial"/>
              <a:buChar char="•"/>
            </a:pPr>
            <a:r>
              <a:rPr lang="de-DE" dirty="0" smtClean="0"/>
              <a:t>lassen sich direkt verwenden</a:t>
            </a:r>
          </a:p>
          <a:p>
            <a:pPr>
              <a:buFont typeface="Arial"/>
              <a:buChar char="•"/>
            </a:pPr>
            <a:r>
              <a:rPr lang="de-DE" dirty="0" smtClean="0"/>
              <a:t>sind unveränderlich</a:t>
            </a:r>
          </a:p>
          <a:p>
            <a:pPr>
              <a:buFont typeface="Arial"/>
              <a:buChar char="•"/>
            </a:pPr>
            <a:r>
              <a:rPr lang="de-DE" dirty="0" smtClean="0"/>
              <a:t>haben Methoden</a:t>
            </a:r>
          </a:p>
          <a:p>
            <a:pPr>
              <a:buFont typeface="Arial"/>
              <a:buChar char="•"/>
            </a:pPr>
            <a:r>
              <a:rPr lang="de-DE" dirty="0" smtClean="0"/>
              <a:t>nutzen </a:t>
            </a:r>
            <a:r>
              <a:rPr lang="de-DE" dirty="0" err="1" smtClean="0"/>
              <a:t>Autoboxing</a:t>
            </a:r>
            <a:endParaRPr lang="de-DE" dirty="0" smtClean="0"/>
          </a:p>
          <a:p>
            <a:pPr>
              <a:buFont typeface="Arial"/>
              <a:buChar char="•"/>
            </a:pPr>
            <a:endParaRPr lang="de-DE" dirty="0" smtClean="0"/>
          </a:p>
        </p:txBody>
      </p:sp>
      <p:sp>
        <p:nvSpPr>
          <p:cNvPr id="3" name="Titel 2"/>
          <p:cNvSpPr>
            <a:spLocks noGrp="1"/>
          </p:cNvSpPr>
          <p:nvPr>
            <p:ph type="title"/>
          </p:nvPr>
        </p:nvSpPr>
        <p:spPr/>
        <p:txBody>
          <a:bodyPr/>
          <a:lstStyle/>
          <a:p>
            <a:r>
              <a:rPr lang="de-DE" dirty="0" smtClean="0"/>
              <a:t>Literale</a:t>
            </a:r>
            <a:endParaRPr lang="de-DE" dirty="0"/>
          </a:p>
        </p:txBody>
      </p:sp>
    </p:spTree>
    <p:extLst>
      <p:ext uri="{BB962C8B-B14F-4D97-AF65-F5344CB8AC3E}">
        <p14:creationId xmlns:p14="http://schemas.microsoft.com/office/powerpoint/2010/main" val="3909843838"/>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pPr marL="0" indent="0">
              <a:buNone/>
            </a:pPr>
            <a:r>
              <a:rPr lang="de-DE" sz="2600" dirty="0" smtClean="0"/>
              <a:t>JS ist keine statisch typisierte Sprache</a:t>
            </a:r>
          </a:p>
          <a:p>
            <a:pPr marL="0" indent="0">
              <a:buNone/>
            </a:pPr>
            <a:r>
              <a:rPr lang="de-DE" sz="2600" dirty="0" smtClean="0"/>
              <a:t>Keine Cast-Operator, statt dessen implizite Typkonvertierung</a:t>
            </a:r>
            <a:endParaRPr lang="de-DE" sz="2600" dirty="0"/>
          </a:p>
        </p:txBody>
      </p:sp>
      <p:sp>
        <p:nvSpPr>
          <p:cNvPr id="3" name="Titel 2"/>
          <p:cNvSpPr>
            <a:spLocks noGrp="1"/>
          </p:cNvSpPr>
          <p:nvPr>
            <p:ph type="title"/>
          </p:nvPr>
        </p:nvSpPr>
        <p:spPr/>
        <p:txBody>
          <a:bodyPr/>
          <a:lstStyle/>
          <a:p>
            <a:r>
              <a:rPr lang="de-DE" dirty="0" smtClean="0"/>
              <a:t>Typenlose Verwendung</a:t>
            </a:r>
            <a:endParaRPr lang="de-DE" dirty="0"/>
          </a:p>
        </p:txBody>
      </p:sp>
    </p:spTree>
    <p:extLst>
      <p:ext uri="{BB962C8B-B14F-4D97-AF65-F5344CB8AC3E}">
        <p14:creationId xmlns:p14="http://schemas.microsoft.com/office/powerpoint/2010/main" val="362599424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pPr marL="0" indent="0">
              <a:buNone/>
            </a:pPr>
            <a:endParaRPr lang="de-DE" dirty="0"/>
          </a:p>
          <a:p>
            <a:pPr marL="0" indent="0">
              <a:buNone/>
            </a:pPr>
            <a:r>
              <a:rPr lang="de-DE" dirty="0" smtClean="0"/>
              <a:t>	5 + "5" === "55";  // true</a:t>
            </a:r>
          </a:p>
          <a:p>
            <a:pPr marL="0" indent="0">
              <a:buNone/>
            </a:pPr>
            <a:r>
              <a:rPr lang="de-DE" dirty="0"/>
              <a:t>	</a:t>
            </a:r>
            <a:r>
              <a:rPr lang="de-DE" dirty="0" smtClean="0"/>
              <a:t>5 == "5"; // true</a:t>
            </a:r>
          </a:p>
          <a:p>
            <a:pPr marL="0" indent="0">
              <a:buNone/>
            </a:pPr>
            <a:r>
              <a:rPr lang="de-DE" dirty="0"/>
              <a:t>	</a:t>
            </a:r>
            <a:r>
              <a:rPr lang="de-DE" dirty="0" smtClean="0"/>
              <a:t>5 !== "5"; // true</a:t>
            </a:r>
          </a:p>
          <a:p>
            <a:pPr marL="0" indent="0">
              <a:buNone/>
            </a:pPr>
            <a:r>
              <a:rPr lang="de-DE" dirty="0"/>
              <a:t>	</a:t>
            </a:r>
            <a:r>
              <a:rPr lang="de-DE" dirty="0" smtClean="0"/>
              <a:t>3</a:t>
            </a:r>
            <a:r>
              <a:rPr lang="de-DE" dirty="0"/>
              <a:t>..toString</a:t>
            </a:r>
            <a:r>
              <a:rPr lang="de-DE" dirty="0" smtClean="0"/>
              <a:t>();    </a:t>
            </a:r>
            <a:r>
              <a:rPr lang="de-DE" dirty="0"/>
              <a:t>// </a:t>
            </a:r>
            <a:r>
              <a:rPr lang="de-DE" dirty="0" smtClean="0"/>
              <a:t>"3"</a:t>
            </a:r>
          </a:p>
          <a:p>
            <a:pPr marL="0" indent="0">
              <a:buNone/>
            </a:pPr>
            <a:endParaRPr lang="de-DE" dirty="0" smtClean="0"/>
          </a:p>
        </p:txBody>
      </p:sp>
      <p:sp>
        <p:nvSpPr>
          <p:cNvPr id="4" name="Titel 3"/>
          <p:cNvSpPr>
            <a:spLocks noGrp="1"/>
          </p:cNvSpPr>
          <p:nvPr>
            <p:ph type="title"/>
          </p:nvPr>
        </p:nvSpPr>
        <p:spPr/>
        <p:txBody>
          <a:bodyPr/>
          <a:lstStyle/>
          <a:p>
            <a:r>
              <a:rPr lang="de-DE" dirty="0" smtClean="0"/>
              <a:t>Dynamische </a:t>
            </a:r>
            <a:r>
              <a:rPr lang="de-DE" dirty="0" smtClean="0"/>
              <a:t>Sprache und Gleichheit</a:t>
            </a:r>
            <a:endParaRPr lang="de-DE" dirty="0"/>
          </a:p>
        </p:txBody>
      </p:sp>
    </p:spTree>
    <p:extLst>
      <p:ext uri="{BB962C8B-B14F-4D97-AF65-F5344CB8AC3E}">
        <p14:creationId xmlns:p14="http://schemas.microsoft.com/office/powerpoint/2010/main" val="329280624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 4" descr="130515-0001.png"/>
          <p:cNvPicPr>
            <a:picLocks noChangeAspect="1"/>
          </p:cNvPicPr>
          <p:nvPr/>
        </p:nvPicPr>
        <p:blipFill>
          <a:blip r:embed="rId3">
            <a:alphaModFix amt="44000"/>
            <a:extLst>
              <a:ext uri="{28A0092B-C50C-407E-A947-70E740481C1C}">
                <a14:useLocalDpi xmlns:a14="http://schemas.microsoft.com/office/drawing/2010/main" val="0"/>
              </a:ext>
            </a:extLst>
          </a:blip>
          <a:stretch>
            <a:fillRect/>
          </a:stretch>
        </p:blipFill>
        <p:spPr>
          <a:xfrm>
            <a:off x="-396552" y="0"/>
            <a:ext cx="10073118" cy="6858000"/>
          </a:xfrm>
          <a:prstGeom prst="rect">
            <a:avLst/>
          </a:prstGeom>
        </p:spPr>
      </p:pic>
      <p:sp>
        <p:nvSpPr>
          <p:cNvPr id="2" name="Inhaltsplatzhalter 1"/>
          <p:cNvSpPr>
            <a:spLocks noGrp="1"/>
          </p:cNvSpPr>
          <p:nvPr>
            <p:ph idx="1"/>
          </p:nvPr>
        </p:nvSpPr>
        <p:spPr>
          <a:xfrm>
            <a:off x="252000" y="1089280"/>
            <a:ext cx="8532000" cy="4860000"/>
          </a:xfrm>
        </p:spPr>
        <p:txBody>
          <a:bodyPr>
            <a:noAutofit/>
          </a:bodyPr>
          <a:lstStyle/>
          <a:p>
            <a:pPr marL="0" indent="0">
              <a:buNone/>
            </a:pPr>
            <a:endParaRPr lang="de-DE" dirty="0" smtClean="0"/>
          </a:p>
          <a:p>
            <a:pPr marL="0" indent="0">
              <a:buNone/>
            </a:pPr>
            <a:endParaRPr lang="de-DE" dirty="0"/>
          </a:p>
          <a:p>
            <a:pPr marL="0" indent="0">
              <a:buNone/>
            </a:pPr>
            <a:endParaRPr lang="de-DE" dirty="0" smtClean="0"/>
          </a:p>
          <a:p>
            <a:pPr marL="0" indent="0">
              <a:buNone/>
            </a:pPr>
            <a:r>
              <a:rPr lang="de-DE" dirty="0" smtClean="0"/>
              <a:t>Grundlagen</a:t>
            </a:r>
          </a:p>
          <a:p>
            <a:pPr marL="0" indent="0">
              <a:buNone/>
            </a:pPr>
            <a:r>
              <a:rPr lang="de-DE" dirty="0" smtClean="0"/>
              <a:t>Projekt-Setup</a:t>
            </a:r>
            <a:endParaRPr lang="de-DE" dirty="0" smtClean="0"/>
          </a:p>
          <a:p>
            <a:pPr marL="0" indent="0">
              <a:buNone/>
            </a:pPr>
            <a:r>
              <a:rPr lang="de-DE" dirty="0" smtClean="0"/>
              <a:t>Wartbarer Code</a:t>
            </a:r>
          </a:p>
          <a:p>
            <a:pPr marL="0" indent="0">
              <a:buNone/>
            </a:pPr>
            <a:r>
              <a:rPr lang="de-DE" dirty="0" smtClean="0"/>
              <a:t>Prototypische Vererbung</a:t>
            </a:r>
            <a:endParaRPr lang="de-DE" dirty="0" smtClean="0"/>
          </a:p>
        </p:txBody>
      </p:sp>
      <p:sp>
        <p:nvSpPr>
          <p:cNvPr id="3" name="Titel 2"/>
          <p:cNvSpPr>
            <a:spLocks noGrp="1"/>
          </p:cNvSpPr>
          <p:nvPr>
            <p:ph type="title"/>
          </p:nvPr>
        </p:nvSpPr>
        <p:spPr/>
        <p:txBody>
          <a:bodyPr/>
          <a:lstStyle/>
          <a:p>
            <a:r>
              <a:rPr lang="de-DE" dirty="0" smtClean="0"/>
              <a:t>Roadmap Tag 1</a:t>
            </a:r>
            <a:endParaRPr lang="de-DE" dirty="0"/>
          </a:p>
        </p:txBody>
      </p:sp>
    </p:spTree>
    <p:extLst>
      <p:ext uri="{BB962C8B-B14F-4D97-AF65-F5344CB8AC3E}">
        <p14:creationId xmlns:p14="http://schemas.microsoft.com/office/powerpoint/2010/main" val="271871247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fontScale="92500" lnSpcReduction="10000"/>
          </a:bodyPr>
          <a:lstStyle/>
          <a:p>
            <a:pPr marL="0" lvl="0" indent="0">
              <a:buNone/>
            </a:pPr>
            <a:r>
              <a:rPr lang="de-DE" dirty="0" smtClean="0"/>
              <a:t>Folgende werte sind </a:t>
            </a:r>
            <a:r>
              <a:rPr lang="de-DE" dirty="0" err="1" smtClean="0"/>
              <a:t>falsy</a:t>
            </a:r>
            <a:endParaRPr lang="de-DE" dirty="0" smtClean="0"/>
          </a:p>
          <a:p>
            <a:pPr lvl="0">
              <a:buFont typeface="Arial"/>
              <a:buChar char="•"/>
            </a:pPr>
            <a:r>
              <a:rPr lang="de-DE" dirty="0" smtClean="0"/>
              <a:t>false</a:t>
            </a:r>
            <a:endParaRPr lang="de-DE" dirty="0"/>
          </a:p>
          <a:p>
            <a:pPr lvl="0">
              <a:buFont typeface="Arial"/>
              <a:buChar char="•"/>
            </a:pPr>
            <a:r>
              <a:rPr lang="de-DE" dirty="0"/>
              <a:t>null</a:t>
            </a:r>
          </a:p>
          <a:p>
            <a:pPr lvl="0">
              <a:buFont typeface="Arial"/>
              <a:buChar char="•"/>
            </a:pPr>
            <a:r>
              <a:rPr lang="de-DE" dirty="0"/>
              <a:t>undefined</a:t>
            </a:r>
          </a:p>
          <a:p>
            <a:pPr lvl="0">
              <a:buFont typeface="Arial"/>
              <a:buChar char="•"/>
            </a:pPr>
            <a:r>
              <a:rPr lang="de-DE" dirty="0"/>
              <a:t>'' (leerer String)</a:t>
            </a:r>
          </a:p>
          <a:p>
            <a:pPr lvl="0">
              <a:buFont typeface="Arial"/>
              <a:buChar char="•"/>
            </a:pPr>
            <a:r>
              <a:rPr lang="de-DE" dirty="0"/>
              <a:t>0 (die Zahl Null) </a:t>
            </a:r>
            <a:endParaRPr lang="de-DE" dirty="0" smtClean="0"/>
          </a:p>
          <a:p>
            <a:pPr lvl="0">
              <a:buFont typeface="Arial"/>
              <a:buChar char="•"/>
            </a:pPr>
            <a:r>
              <a:rPr lang="de-DE" dirty="0" smtClean="0"/>
              <a:t>NaN </a:t>
            </a:r>
            <a:r>
              <a:rPr lang="de-DE" dirty="0"/>
              <a:t>(der Zahlenwert „Not a </a:t>
            </a:r>
            <a:r>
              <a:rPr lang="de-DE" dirty="0" err="1"/>
              <a:t>Number</a:t>
            </a:r>
            <a:r>
              <a:rPr lang="de-DE" dirty="0"/>
              <a:t>“</a:t>
            </a:r>
            <a:r>
              <a:rPr lang="de-DE" dirty="0" smtClean="0"/>
              <a:t>)</a:t>
            </a:r>
          </a:p>
          <a:p>
            <a:pPr lvl="0">
              <a:buFont typeface="Arial"/>
              <a:buChar char="•"/>
            </a:pPr>
            <a:endParaRPr lang="de-DE" dirty="0"/>
          </a:p>
          <a:p>
            <a:pPr marL="0" lvl="0" indent="0">
              <a:buNone/>
            </a:pPr>
            <a:r>
              <a:rPr lang="de-DE" dirty="0" smtClean="0"/>
              <a:t>Alle(!) andere Werte evaluieren zu </a:t>
            </a:r>
            <a:r>
              <a:rPr lang="de-DE" dirty="0" err="1" smtClean="0"/>
              <a:t>truthy</a:t>
            </a:r>
            <a:endParaRPr lang="de-DE" dirty="0"/>
          </a:p>
          <a:p>
            <a:pPr>
              <a:buFont typeface="Arial"/>
              <a:buChar char="•"/>
            </a:pPr>
            <a:endParaRPr lang="de-DE" dirty="0"/>
          </a:p>
        </p:txBody>
      </p:sp>
      <p:sp>
        <p:nvSpPr>
          <p:cNvPr id="3" name="Titel 2"/>
          <p:cNvSpPr>
            <a:spLocks noGrp="1"/>
          </p:cNvSpPr>
          <p:nvPr>
            <p:ph type="title"/>
          </p:nvPr>
        </p:nvSpPr>
        <p:spPr/>
        <p:txBody>
          <a:bodyPr/>
          <a:lstStyle/>
          <a:p>
            <a:r>
              <a:rPr lang="de-DE" dirty="0" err="1"/>
              <a:t>truthy</a:t>
            </a:r>
            <a:r>
              <a:rPr lang="de-DE" dirty="0"/>
              <a:t> </a:t>
            </a:r>
            <a:r>
              <a:rPr lang="de-DE" dirty="0" smtClean="0"/>
              <a:t>und </a:t>
            </a:r>
            <a:r>
              <a:rPr lang="de-DE" dirty="0" err="1" smtClean="0"/>
              <a:t>falsy</a:t>
            </a:r>
            <a:endParaRPr lang="de-DE" dirty="0"/>
          </a:p>
        </p:txBody>
      </p:sp>
    </p:spTree>
    <p:extLst>
      <p:ext uri="{BB962C8B-B14F-4D97-AF65-F5344CB8AC3E}">
        <p14:creationId xmlns:p14="http://schemas.microsoft.com/office/powerpoint/2010/main" val="1951181886"/>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Werden durch die </a:t>
            </a:r>
            <a:r>
              <a:rPr lang="de-DE" dirty="0" err="1" smtClean="0"/>
              <a:t>var</a:t>
            </a:r>
            <a:r>
              <a:rPr lang="de-DE" dirty="0" smtClean="0"/>
              <a:t>-Anweisung deklariert.</a:t>
            </a:r>
          </a:p>
          <a:p>
            <a:pPr marL="0" indent="0">
              <a:buNone/>
            </a:pPr>
            <a:r>
              <a:rPr lang="de-DE" dirty="0" smtClean="0"/>
              <a:t>Wenn die </a:t>
            </a:r>
            <a:r>
              <a:rPr lang="de-DE" dirty="0" err="1" smtClean="0"/>
              <a:t>var</a:t>
            </a:r>
            <a:r>
              <a:rPr lang="de-DE" dirty="0" smtClean="0"/>
              <a:t>-Anweisung vergessen wird, dann werden globale Variablen (im Browser das </a:t>
            </a:r>
            <a:r>
              <a:rPr lang="de-DE" dirty="0" err="1" smtClean="0"/>
              <a:t>Window</a:t>
            </a:r>
            <a:r>
              <a:rPr lang="de-DE" dirty="0" smtClean="0"/>
              <a:t>-Objekt) deklariert.</a:t>
            </a:r>
          </a:p>
          <a:p>
            <a:pPr marL="0" indent="0">
              <a:buNone/>
            </a:pPr>
            <a:endParaRPr lang="de-DE" dirty="0"/>
          </a:p>
          <a:p>
            <a:pPr marL="0" indent="0">
              <a:buNone/>
            </a:pPr>
            <a:r>
              <a:rPr lang="de-DE" dirty="0" smtClean="0"/>
              <a:t>Die </a:t>
            </a:r>
            <a:r>
              <a:rPr lang="de-DE" dirty="0" err="1" smtClean="0"/>
              <a:t>var</a:t>
            </a:r>
            <a:r>
              <a:rPr lang="de-DE" dirty="0" smtClean="0"/>
              <a:t>-Anweisung ist Pflicht im „</a:t>
            </a:r>
            <a:r>
              <a:rPr lang="de-DE" dirty="0" err="1" smtClean="0"/>
              <a:t>strict</a:t>
            </a:r>
            <a:r>
              <a:rPr lang="de-DE" dirty="0" smtClean="0"/>
              <a:t> </a:t>
            </a:r>
            <a:r>
              <a:rPr lang="de-DE" dirty="0" err="1" smtClean="0"/>
              <a:t>mode</a:t>
            </a:r>
            <a:r>
              <a:rPr lang="de-DE" dirty="0" smtClean="0"/>
              <a:t>“.</a:t>
            </a:r>
          </a:p>
          <a:p>
            <a:pPr marL="0" indent="0">
              <a:buNone/>
            </a:pPr>
            <a:endParaRPr lang="de-DE" dirty="0"/>
          </a:p>
        </p:txBody>
      </p:sp>
      <p:sp>
        <p:nvSpPr>
          <p:cNvPr id="3" name="Titel 2"/>
          <p:cNvSpPr>
            <a:spLocks noGrp="1"/>
          </p:cNvSpPr>
          <p:nvPr>
            <p:ph type="title"/>
          </p:nvPr>
        </p:nvSpPr>
        <p:spPr/>
        <p:txBody>
          <a:bodyPr/>
          <a:lstStyle/>
          <a:p>
            <a:r>
              <a:rPr lang="de-DE" dirty="0"/>
              <a:t>Variablen</a:t>
            </a:r>
          </a:p>
        </p:txBody>
      </p:sp>
    </p:spTree>
    <p:extLst>
      <p:ext uri="{BB962C8B-B14F-4D97-AF65-F5344CB8AC3E}">
        <p14:creationId xmlns:p14="http://schemas.microsoft.com/office/powerpoint/2010/main" val="356309199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pPr marL="0" indent="0">
              <a:buNone/>
            </a:pPr>
            <a:r>
              <a:rPr lang="de-DE" dirty="0" smtClean="0"/>
              <a:t>Achtung</a:t>
            </a:r>
            <a:r>
              <a:rPr lang="de-DE" dirty="0"/>
              <a:t>: Anders als in vielen anderen Programmiersprachen, wie Java und C, wird durch einen Block kein neuer Gültigkeitsbereich für Variablen definiert. Das heißt, auch Variablen, die in einem Block definiert wurden, sind außerhalb des Blocks nach ihrer Deklaration sichtbar</a:t>
            </a:r>
            <a:r>
              <a:rPr lang="de-DE" dirty="0" smtClean="0"/>
              <a:t>.</a:t>
            </a:r>
            <a:endParaRPr lang="de-DE" dirty="0"/>
          </a:p>
        </p:txBody>
      </p:sp>
      <p:sp>
        <p:nvSpPr>
          <p:cNvPr id="3" name="Titel 2"/>
          <p:cNvSpPr>
            <a:spLocks noGrp="1"/>
          </p:cNvSpPr>
          <p:nvPr>
            <p:ph type="title"/>
          </p:nvPr>
        </p:nvSpPr>
        <p:spPr/>
        <p:txBody>
          <a:bodyPr>
            <a:normAutofit/>
          </a:bodyPr>
          <a:lstStyle/>
          <a:p>
            <a:r>
              <a:rPr lang="de-DE" dirty="0"/>
              <a:t>Gültigkeitsbereich </a:t>
            </a:r>
            <a:r>
              <a:rPr lang="de-DE" dirty="0" smtClean="0"/>
              <a:t>von Variablen</a:t>
            </a:r>
            <a:r>
              <a:rPr lang="de-DE" dirty="0"/>
              <a:t/>
            </a:r>
            <a:br>
              <a:rPr lang="de-DE" dirty="0"/>
            </a:br>
            <a:endParaRPr lang="de-DE" dirty="0"/>
          </a:p>
        </p:txBody>
      </p:sp>
    </p:spTree>
    <p:extLst>
      <p:ext uri="{BB962C8B-B14F-4D97-AF65-F5344CB8AC3E}">
        <p14:creationId xmlns:p14="http://schemas.microsoft.com/office/powerpoint/2010/main" val="348613111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pPr marL="0" indent="0">
              <a:buNone/>
            </a:pPr>
            <a:r>
              <a:rPr lang="de-DE" b="1" dirty="0" err="1" smtClean="0"/>
              <a:t>var</a:t>
            </a:r>
            <a:r>
              <a:rPr lang="de-DE" b="1" dirty="0" smtClean="0"/>
              <a:t> </a:t>
            </a:r>
            <a:r>
              <a:rPr lang="de-DE" dirty="0"/>
              <a:t>	</a:t>
            </a:r>
            <a:r>
              <a:rPr lang="de-DE" dirty="0" err="1" smtClean="0"/>
              <a:t>Var</a:t>
            </a:r>
            <a:r>
              <a:rPr lang="de-DE" dirty="0" smtClean="0"/>
              <a:t>-Anweisung ist Pflicht (</a:t>
            </a:r>
            <a:r>
              <a:rPr lang="de-DE" dirty="0" err="1" smtClean="0"/>
              <a:t>strict</a:t>
            </a:r>
            <a:r>
              <a:rPr lang="de-DE" dirty="0" smtClean="0"/>
              <a:t> </a:t>
            </a:r>
            <a:r>
              <a:rPr lang="de-DE" dirty="0" err="1" smtClean="0"/>
              <a:t>mode</a:t>
            </a:r>
            <a:r>
              <a:rPr lang="de-DE" dirty="0" smtClean="0"/>
              <a:t>)</a:t>
            </a:r>
            <a:endParaRPr lang="de-DE" dirty="0"/>
          </a:p>
          <a:p>
            <a:pPr marL="0" indent="0">
              <a:buNone/>
            </a:pPr>
            <a:r>
              <a:rPr lang="de-DE" b="1" dirty="0" err="1" smtClean="0"/>
              <a:t>let</a:t>
            </a:r>
            <a:r>
              <a:rPr lang="de-DE" b="1" dirty="0" smtClean="0"/>
              <a:t> </a:t>
            </a:r>
            <a:r>
              <a:rPr lang="de-DE" dirty="0"/>
              <a:t>	</a:t>
            </a:r>
            <a:r>
              <a:rPr lang="de-DE" dirty="0" smtClean="0"/>
              <a:t>Blockgültigkeit für Variablen</a:t>
            </a:r>
          </a:p>
          <a:p>
            <a:pPr marL="0" indent="0">
              <a:buNone/>
            </a:pPr>
            <a:r>
              <a:rPr lang="de-DE" b="1" dirty="0" err="1" smtClean="0"/>
              <a:t>const</a:t>
            </a:r>
            <a:r>
              <a:rPr lang="de-DE" dirty="0" smtClean="0"/>
              <a:t>	Konstanten</a:t>
            </a:r>
            <a:endParaRPr lang="de-DE" dirty="0"/>
          </a:p>
          <a:p>
            <a:pPr marL="0" indent="0">
              <a:buNone/>
            </a:pPr>
            <a:endParaRPr lang="de-DE" dirty="0" smtClean="0"/>
          </a:p>
        </p:txBody>
      </p:sp>
      <p:sp>
        <p:nvSpPr>
          <p:cNvPr id="3" name="Titel 2"/>
          <p:cNvSpPr>
            <a:spLocks noGrp="1"/>
          </p:cNvSpPr>
          <p:nvPr>
            <p:ph type="title"/>
          </p:nvPr>
        </p:nvSpPr>
        <p:spPr/>
        <p:txBody>
          <a:bodyPr/>
          <a:lstStyle/>
          <a:p>
            <a:r>
              <a:rPr lang="de-DE" dirty="0" smtClean="0"/>
              <a:t>Variablen in ES6</a:t>
            </a:r>
            <a:endParaRPr lang="de-DE" dirty="0"/>
          </a:p>
        </p:txBody>
      </p:sp>
    </p:spTree>
    <p:extLst>
      <p:ext uri="{BB962C8B-B14F-4D97-AF65-F5344CB8AC3E}">
        <p14:creationId xmlns:p14="http://schemas.microsoft.com/office/powerpoint/2010/main" val="187265118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a:t>Genauigkeit 64 </a:t>
            </a:r>
            <a:r>
              <a:rPr lang="de-DE" dirty="0" err="1"/>
              <a:t>bit</a:t>
            </a:r>
            <a:r>
              <a:rPr lang="de-DE" dirty="0"/>
              <a:t> </a:t>
            </a:r>
            <a:r>
              <a:rPr lang="de-DE" dirty="0" smtClean="0"/>
              <a:t>Fließkomma-Zahl</a:t>
            </a:r>
          </a:p>
          <a:p>
            <a:r>
              <a:rPr lang="de-DE" dirty="0" smtClean="0"/>
              <a:t>Prüfen, ob ein Wert eine Zahl ist, </a:t>
            </a:r>
            <a:r>
              <a:rPr lang="de-DE" dirty="0"/>
              <a:t>über  </a:t>
            </a:r>
            <a:r>
              <a:rPr lang="de-DE" dirty="0" smtClean="0"/>
              <a:t>NaN</a:t>
            </a:r>
          </a:p>
          <a:p>
            <a:r>
              <a:rPr lang="de-DE" dirty="0"/>
              <a:t>Besonderer Wert: </a:t>
            </a:r>
            <a:r>
              <a:rPr lang="de-DE" dirty="0" err="1" smtClean="0"/>
              <a:t>Infinity</a:t>
            </a:r>
            <a:endParaRPr lang="de-DE" dirty="0" smtClean="0"/>
          </a:p>
          <a:p>
            <a:r>
              <a:rPr lang="de-DE" dirty="0" smtClean="0"/>
              <a:t>Zahlen lassen sich </a:t>
            </a:r>
            <a:r>
              <a:rPr lang="de-DE" dirty="0" err="1" smtClean="0"/>
              <a:t>formattieren</a:t>
            </a:r>
            <a:endParaRPr lang="de-DE" dirty="0" smtClean="0"/>
          </a:p>
          <a:p>
            <a:r>
              <a:rPr lang="de-DE" dirty="0" smtClean="0"/>
              <a:t>Zahlen lassen sich parsen</a:t>
            </a:r>
          </a:p>
          <a:p>
            <a:endParaRPr lang="de-DE" dirty="0"/>
          </a:p>
        </p:txBody>
      </p:sp>
      <p:sp>
        <p:nvSpPr>
          <p:cNvPr id="3" name="Titel 2"/>
          <p:cNvSpPr>
            <a:spLocks noGrp="1"/>
          </p:cNvSpPr>
          <p:nvPr>
            <p:ph type="title"/>
          </p:nvPr>
        </p:nvSpPr>
        <p:spPr/>
        <p:txBody>
          <a:bodyPr/>
          <a:lstStyle/>
          <a:p>
            <a:r>
              <a:rPr lang="de-DE" dirty="0" err="1" smtClean="0"/>
              <a:t>Number</a:t>
            </a:r>
            <a:endParaRPr lang="de-DE" dirty="0"/>
          </a:p>
        </p:txBody>
      </p:sp>
    </p:spTree>
    <p:extLst>
      <p:ext uri="{BB962C8B-B14F-4D97-AF65-F5344CB8AC3E}">
        <p14:creationId xmlns:p14="http://schemas.microsoft.com/office/powerpoint/2010/main" val="29889465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smtClean="0"/>
              <a:t>Ein Array ist vom Typ </a:t>
            </a:r>
            <a:r>
              <a:rPr lang="de-DE" dirty="0" err="1" smtClean="0"/>
              <a:t>Object</a:t>
            </a:r>
            <a:endParaRPr lang="de-DE" dirty="0" smtClean="0"/>
          </a:p>
          <a:p>
            <a:r>
              <a:rPr lang="de-DE" dirty="0" smtClean="0"/>
              <a:t>Daher ist das Entwickeln mit Arrays fehleranfällig</a:t>
            </a:r>
          </a:p>
          <a:p>
            <a:r>
              <a:rPr lang="de-DE" dirty="0" smtClean="0"/>
              <a:t>Libraries (wie </a:t>
            </a:r>
            <a:r>
              <a:rPr lang="de-DE" dirty="0" err="1" smtClean="0"/>
              <a:t>jQuery</a:t>
            </a:r>
            <a:r>
              <a:rPr lang="de-DE" dirty="0" smtClean="0"/>
              <a:t>) können einem helfen</a:t>
            </a:r>
          </a:p>
          <a:p>
            <a:endParaRPr lang="de-DE" dirty="0"/>
          </a:p>
        </p:txBody>
      </p:sp>
      <p:sp>
        <p:nvSpPr>
          <p:cNvPr id="3" name="Titel 2"/>
          <p:cNvSpPr>
            <a:spLocks noGrp="1"/>
          </p:cNvSpPr>
          <p:nvPr>
            <p:ph type="title"/>
          </p:nvPr>
        </p:nvSpPr>
        <p:spPr/>
        <p:txBody>
          <a:bodyPr/>
          <a:lstStyle/>
          <a:p>
            <a:r>
              <a:rPr lang="de-DE" dirty="0" smtClean="0"/>
              <a:t>Arrays</a:t>
            </a:r>
            <a:endParaRPr lang="de-DE" dirty="0"/>
          </a:p>
        </p:txBody>
      </p:sp>
    </p:spTree>
    <p:extLst>
      <p:ext uri="{BB962C8B-B14F-4D97-AF65-F5344CB8AC3E}">
        <p14:creationId xmlns:p14="http://schemas.microsoft.com/office/powerpoint/2010/main" val="34495648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Reguläre Ausdrücke</a:t>
            </a:r>
            <a:endParaRPr lang="de-DE" dirty="0"/>
          </a:p>
        </p:txBody>
      </p:sp>
      <p:pic>
        <p:nvPicPr>
          <p:cNvPr id="3" name="Bild 2" descr="xkcd_regular_expression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893" y="836712"/>
            <a:ext cx="5796136" cy="5863757"/>
          </a:xfrm>
          <a:prstGeom prst="rect">
            <a:avLst/>
          </a:prstGeom>
        </p:spPr>
      </p:pic>
    </p:spTree>
    <p:extLst>
      <p:ext uri="{BB962C8B-B14F-4D97-AF65-F5344CB8AC3E}">
        <p14:creationId xmlns:p14="http://schemas.microsoft.com/office/powerpoint/2010/main" val="88744031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Reguläre Ausdrücke</a:t>
            </a:r>
            <a:endParaRPr lang="de-DE" dirty="0"/>
          </a:p>
        </p:txBody>
      </p:sp>
      <p:sp>
        <p:nvSpPr>
          <p:cNvPr id="3" name="Textplatzhalter 2"/>
          <p:cNvSpPr>
            <a:spLocks noGrp="1"/>
          </p:cNvSpPr>
          <p:nvPr>
            <p:ph type="body" sz="quarter" idx="11"/>
          </p:nvPr>
        </p:nvSpPr>
        <p:spPr/>
        <p:txBody>
          <a:bodyPr/>
          <a:lstStyle/>
          <a:p>
            <a:r>
              <a:rPr lang="de-DE" dirty="0" err="1"/>
              <a:t>RegExp</a:t>
            </a:r>
            <a:r>
              <a:rPr lang="de-DE" dirty="0"/>
              <a:t>-Literale erzeugen eine Funktion</a:t>
            </a:r>
          </a:p>
          <a:p>
            <a:r>
              <a:rPr lang="de-DE" dirty="0"/>
              <a:t>Ausdrücke entsprechen den Perl-Ausdrücken</a:t>
            </a:r>
          </a:p>
          <a:p>
            <a:endParaRPr lang="de-DE" dirty="0"/>
          </a:p>
        </p:txBody>
      </p:sp>
    </p:spTree>
    <p:extLst>
      <p:ext uri="{BB962C8B-B14F-4D97-AF65-F5344CB8AC3E}">
        <p14:creationId xmlns:p14="http://schemas.microsoft.com/office/powerpoint/2010/main" val="37782361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r>
              <a:rPr lang="tr-TR" dirty="0" err="1">
                <a:solidFill>
                  <a:srgbClr val="FFFFFF"/>
                </a:solidFill>
                <a:highlight>
                  <a:srgbClr val="272822"/>
                </a:highlight>
              </a:rPr>
              <a:t>if</a:t>
            </a:r>
            <a:r>
              <a:rPr lang="tr-TR" dirty="0">
                <a:solidFill>
                  <a:srgbClr val="FFFFFF"/>
                </a:solidFill>
                <a:highlight>
                  <a:srgbClr val="272822"/>
                </a:highlight>
              </a:rPr>
              <a:t> (x === y) {</a:t>
            </a:r>
          </a:p>
          <a:p>
            <a:r>
              <a:rPr lang="tr-TR" dirty="0">
                <a:solidFill>
                  <a:srgbClr val="FFFFFF"/>
                </a:solidFill>
                <a:highlight>
                  <a:srgbClr val="272822"/>
                </a:highlight>
              </a:rPr>
              <a:t>	// </a:t>
            </a:r>
            <a:r>
              <a:rPr lang="tr-TR" dirty="0" err="1">
                <a:solidFill>
                  <a:srgbClr val="FFFFFF"/>
                </a:solidFill>
                <a:highlight>
                  <a:srgbClr val="272822"/>
                </a:highlight>
              </a:rPr>
              <a:t>Then-Block</a:t>
            </a:r>
            <a:endParaRPr lang="tr-TR" dirty="0">
              <a:solidFill>
                <a:srgbClr val="FFFFFF"/>
              </a:solidFill>
              <a:highlight>
                <a:srgbClr val="272822"/>
              </a:highlight>
            </a:endParaRPr>
          </a:p>
          <a:p>
            <a:r>
              <a:rPr lang="tr-TR" dirty="0">
                <a:solidFill>
                  <a:srgbClr val="FFFFFF"/>
                </a:solidFill>
                <a:highlight>
                  <a:srgbClr val="272822"/>
                </a:highlight>
              </a:rPr>
              <a:t>	</a:t>
            </a:r>
            <a:r>
              <a:rPr lang="tr-TR" dirty="0" err="1">
                <a:solidFill>
                  <a:srgbClr val="FFFFFF"/>
                </a:solidFill>
                <a:highlight>
                  <a:srgbClr val="272822"/>
                </a:highlight>
              </a:rPr>
              <a:t>print</a:t>
            </a:r>
            <a:r>
              <a:rPr lang="tr-TR" dirty="0">
                <a:solidFill>
                  <a:srgbClr val="FFFFFF"/>
                </a:solidFill>
                <a:highlight>
                  <a:srgbClr val="272822"/>
                </a:highlight>
              </a:rPr>
              <a:t>("x </a:t>
            </a:r>
            <a:r>
              <a:rPr lang="tr-TR" dirty="0" err="1">
                <a:solidFill>
                  <a:srgbClr val="FFFFFF"/>
                </a:solidFill>
                <a:highlight>
                  <a:srgbClr val="272822"/>
                </a:highlight>
              </a:rPr>
              <a:t>ist</a:t>
            </a:r>
            <a:r>
              <a:rPr lang="tr-TR" dirty="0">
                <a:solidFill>
                  <a:srgbClr val="FFFFFF"/>
                </a:solidFill>
                <a:highlight>
                  <a:srgbClr val="272822"/>
                </a:highlight>
              </a:rPr>
              <a:t> y");</a:t>
            </a:r>
          </a:p>
          <a:p>
            <a:r>
              <a:rPr lang="tr-TR" dirty="0">
                <a:solidFill>
                  <a:srgbClr val="FFFFFF"/>
                </a:solidFill>
                <a:highlight>
                  <a:srgbClr val="272822"/>
                </a:highlight>
              </a:rPr>
              <a:t>} else {</a:t>
            </a:r>
          </a:p>
          <a:p>
            <a:r>
              <a:rPr lang="tr-TR" dirty="0">
                <a:solidFill>
                  <a:srgbClr val="FFFFFF"/>
                </a:solidFill>
                <a:highlight>
                  <a:srgbClr val="272822"/>
                </a:highlight>
              </a:rPr>
              <a:t>	// Else-</a:t>
            </a:r>
            <a:r>
              <a:rPr lang="tr-TR" dirty="0" err="1">
                <a:solidFill>
                  <a:srgbClr val="FFFFFF"/>
                </a:solidFill>
                <a:highlight>
                  <a:srgbClr val="272822"/>
                </a:highlight>
              </a:rPr>
              <a:t>Block</a:t>
            </a:r>
            <a:endParaRPr lang="tr-TR" dirty="0">
              <a:solidFill>
                <a:srgbClr val="FFFFFF"/>
              </a:solidFill>
              <a:highlight>
                <a:srgbClr val="272822"/>
              </a:highlight>
            </a:endParaRPr>
          </a:p>
          <a:p>
            <a:r>
              <a:rPr lang="tr-TR" dirty="0">
                <a:solidFill>
                  <a:srgbClr val="FFFFFF"/>
                </a:solidFill>
                <a:highlight>
                  <a:srgbClr val="272822"/>
                </a:highlight>
              </a:rPr>
              <a:t>	</a:t>
            </a:r>
            <a:r>
              <a:rPr lang="tr-TR" dirty="0" err="1">
                <a:solidFill>
                  <a:srgbClr val="FFFFFF"/>
                </a:solidFill>
                <a:highlight>
                  <a:srgbClr val="272822"/>
                </a:highlight>
              </a:rPr>
              <a:t>print</a:t>
            </a:r>
            <a:r>
              <a:rPr lang="tr-TR" dirty="0">
                <a:solidFill>
                  <a:srgbClr val="FFFFFF"/>
                </a:solidFill>
                <a:highlight>
                  <a:srgbClr val="272822"/>
                </a:highlight>
              </a:rPr>
              <a:t>("x </a:t>
            </a:r>
            <a:r>
              <a:rPr lang="tr-TR" dirty="0" err="1">
                <a:solidFill>
                  <a:srgbClr val="FFFFFF"/>
                </a:solidFill>
                <a:highlight>
                  <a:srgbClr val="272822"/>
                </a:highlight>
              </a:rPr>
              <a:t>ist</a:t>
            </a:r>
            <a:r>
              <a:rPr lang="tr-TR" dirty="0">
                <a:solidFill>
                  <a:srgbClr val="FFFFFF"/>
                </a:solidFill>
                <a:highlight>
                  <a:srgbClr val="272822"/>
                </a:highlight>
              </a:rPr>
              <a:t> </a:t>
            </a:r>
            <a:r>
              <a:rPr lang="tr-TR" dirty="0" err="1">
                <a:solidFill>
                  <a:srgbClr val="FFFFFF"/>
                </a:solidFill>
                <a:highlight>
                  <a:srgbClr val="272822"/>
                </a:highlight>
              </a:rPr>
              <a:t>ungleich</a:t>
            </a:r>
            <a:r>
              <a:rPr lang="tr-TR" dirty="0">
                <a:solidFill>
                  <a:srgbClr val="FFFFFF"/>
                </a:solidFill>
                <a:highlight>
                  <a:srgbClr val="272822"/>
                </a:highlight>
              </a:rPr>
              <a:t> y");</a:t>
            </a:r>
          </a:p>
          <a:p>
            <a:r>
              <a:rPr lang="tr-TR" dirty="0">
                <a:solidFill>
                  <a:srgbClr val="FFFFFF"/>
                </a:solidFill>
                <a:highlight>
                  <a:srgbClr val="272822"/>
                </a:highlight>
              </a:rPr>
              <a:t>}</a:t>
            </a:r>
          </a:p>
        </p:txBody>
      </p:sp>
      <p:sp>
        <p:nvSpPr>
          <p:cNvPr id="4" name="Titel 3"/>
          <p:cNvSpPr>
            <a:spLocks noGrp="1"/>
          </p:cNvSpPr>
          <p:nvPr>
            <p:ph type="title"/>
          </p:nvPr>
        </p:nvSpPr>
        <p:spPr/>
        <p:txBody>
          <a:bodyPr/>
          <a:lstStyle/>
          <a:p>
            <a:r>
              <a:rPr lang="de-DE" dirty="0" smtClean="0"/>
              <a:t>Kontrollstrukturen: </a:t>
            </a:r>
            <a:r>
              <a:rPr lang="de-DE" dirty="0" err="1" smtClean="0"/>
              <a:t>if-then-else</a:t>
            </a:r>
            <a:endParaRPr lang="de-DE" dirty="0"/>
          </a:p>
        </p:txBody>
      </p:sp>
    </p:spTree>
    <p:extLst>
      <p:ext uri="{BB962C8B-B14F-4D97-AF65-F5344CB8AC3E}">
        <p14:creationId xmlns:p14="http://schemas.microsoft.com/office/powerpoint/2010/main" val="1282890663"/>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r>
              <a:rPr lang="tr-TR" dirty="0" err="1">
                <a:solidFill>
                  <a:srgbClr val="FFFFFF"/>
                </a:solidFill>
                <a:highlight>
                  <a:srgbClr val="272822"/>
                </a:highlight>
              </a:rPr>
              <a:t>switch</a:t>
            </a:r>
            <a:r>
              <a:rPr lang="tr-TR" dirty="0">
                <a:solidFill>
                  <a:srgbClr val="FFFFFF"/>
                </a:solidFill>
                <a:highlight>
                  <a:srgbClr val="272822"/>
                </a:highlight>
              </a:rPr>
              <a:t> (x) {</a:t>
            </a:r>
          </a:p>
          <a:p>
            <a:r>
              <a:rPr lang="tr-TR" dirty="0">
                <a:solidFill>
                  <a:srgbClr val="FFFFFF"/>
                </a:solidFill>
                <a:highlight>
                  <a:srgbClr val="272822"/>
                </a:highlight>
              </a:rPr>
              <a:t>	</a:t>
            </a:r>
            <a:r>
              <a:rPr lang="tr-TR" dirty="0" err="1">
                <a:solidFill>
                  <a:srgbClr val="FFFFFF"/>
                </a:solidFill>
                <a:highlight>
                  <a:srgbClr val="272822"/>
                </a:highlight>
              </a:rPr>
              <a:t>case</a:t>
            </a:r>
            <a:r>
              <a:rPr lang="tr-TR" dirty="0">
                <a:solidFill>
                  <a:srgbClr val="FFFFFF"/>
                </a:solidFill>
                <a:highlight>
                  <a:srgbClr val="272822"/>
                </a:highlight>
              </a:rPr>
              <a:t> 3: {</a:t>
            </a:r>
          </a:p>
          <a:p>
            <a:r>
              <a:rPr lang="tr-TR" dirty="0">
                <a:solidFill>
                  <a:srgbClr val="FFFFFF"/>
                </a:solidFill>
                <a:highlight>
                  <a:srgbClr val="272822"/>
                </a:highlight>
              </a:rPr>
              <a:t>		</a:t>
            </a:r>
            <a:r>
              <a:rPr lang="tr-TR" dirty="0" err="1">
                <a:solidFill>
                  <a:srgbClr val="FFFFFF"/>
                </a:solidFill>
                <a:highlight>
                  <a:srgbClr val="272822"/>
                </a:highlight>
              </a:rPr>
              <a:t>print</a:t>
            </a:r>
            <a:r>
              <a:rPr lang="tr-TR" dirty="0">
                <a:solidFill>
                  <a:srgbClr val="FFFFFF"/>
                </a:solidFill>
                <a:highlight>
                  <a:srgbClr val="272822"/>
                </a:highlight>
              </a:rPr>
              <a:t>("x </a:t>
            </a:r>
            <a:r>
              <a:rPr lang="tr-TR" dirty="0" err="1">
                <a:solidFill>
                  <a:srgbClr val="FFFFFF"/>
                </a:solidFill>
                <a:highlight>
                  <a:srgbClr val="272822"/>
                </a:highlight>
              </a:rPr>
              <a:t>ist</a:t>
            </a:r>
            <a:r>
              <a:rPr lang="tr-TR" dirty="0">
                <a:solidFill>
                  <a:srgbClr val="FFFFFF"/>
                </a:solidFill>
                <a:highlight>
                  <a:srgbClr val="272822"/>
                </a:highlight>
              </a:rPr>
              <a:t> 3"); </a:t>
            </a:r>
          </a:p>
          <a:p>
            <a:r>
              <a:rPr lang="tr-TR" dirty="0">
                <a:solidFill>
                  <a:srgbClr val="FFFFFF"/>
                </a:solidFill>
                <a:highlight>
                  <a:srgbClr val="272822"/>
                </a:highlight>
              </a:rPr>
              <a:t>		break; // </a:t>
            </a:r>
            <a:r>
              <a:rPr lang="tr-TR" dirty="0" err="1">
                <a:solidFill>
                  <a:srgbClr val="FFFFFF"/>
                </a:solidFill>
                <a:highlight>
                  <a:srgbClr val="272822"/>
                </a:highlight>
              </a:rPr>
              <a:t>ansonsten</a:t>
            </a:r>
            <a:r>
              <a:rPr lang="tr-TR" dirty="0">
                <a:solidFill>
                  <a:srgbClr val="FFFFFF"/>
                </a:solidFill>
                <a:highlight>
                  <a:srgbClr val="272822"/>
                </a:highlight>
              </a:rPr>
              <a:t> </a:t>
            </a:r>
            <a:r>
              <a:rPr lang="tr-TR" dirty="0" err="1">
                <a:solidFill>
                  <a:srgbClr val="FFFFFF"/>
                </a:solidFill>
                <a:highlight>
                  <a:srgbClr val="272822"/>
                </a:highlight>
              </a:rPr>
              <a:t>wird</a:t>
            </a:r>
            <a:r>
              <a:rPr lang="tr-TR" dirty="0">
                <a:solidFill>
                  <a:srgbClr val="FFFFFF"/>
                </a:solidFill>
                <a:highlight>
                  <a:srgbClr val="272822"/>
                </a:highlight>
              </a:rPr>
              <a:t> </a:t>
            </a:r>
            <a:r>
              <a:rPr lang="tr-TR" dirty="0" err="1">
                <a:solidFill>
                  <a:srgbClr val="FFFFFF"/>
                </a:solidFill>
                <a:highlight>
                  <a:srgbClr val="272822"/>
                </a:highlight>
              </a:rPr>
              <a:t>default</a:t>
            </a:r>
            <a:r>
              <a:rPr lang="tr-TR" dirty="0">
                <a:solidFill>
                  <a:srgbClr val="FFFFFF"/>
                </a:solidFill>
                <a:highlight>
                  <a:srgbClr val="272822"/>
                </a:highlight>
              </a:rPr>
              <a:t> </a:t>
            </a:r>
            <a:r>
              <a:rPr lang="tr-TR" dirty="0" err="1">
                <a:solidFill>
                  <a:srgbClr val="FFFFFF"/>
                </a:solidFill>
                <a:highlight>
                  <a:srgbClr val="272822"/>
                </a:highlight>
              </a:rPr>
              <a:t>auch</a:t>
            </a:r>
            <a:r>
              <a:rPr lang="tr-TR" dirty="0">
                <a:solidFill>
                  <a:srgbClr val="FFFFFF"/>
                </a:solidFill>
                <a:highlight>
                  <a:srgbClr val="272822"/>
                </a:highlight>
              </a:rPr>
              <a:t> </a:t>
            </a:r>
            <a:r>
              <a:rPr lang="tr-TR" dirty="0" err="1">
                <a:solidFill>
                  <a:srgbClr val="FFFFFF"/>
                </a:solidFill>
                <a:highlight>
                  <a:srgbClr val="272822"/>
                </a:highlight>
              </a:rPr>
              <a:t>abgearbeitet</a:t>
            </a:r>
            <a:endParaRPr lang="tr-TR" dirty="0">
              <a:solidFill>
                <a:srgbClr val="FFFFFF"/>
              </a:solidFill>
              <a:highlight>
                <a:srgbClr val="272822"/>
              </a:highlight>
            </a:endParaRPr>
          </a:p>
          <a:p>
            <a:r>
              <a:rPr lang="tr-TR" dirty="0">
                <a:solidFill>
                  <a:srgbClr val="FFFFFF"/>
                </a:solidFill>
                <a:highlight>
                  <a:srgbClr val="272822"/>
                </a:highlight>
              </a:rPr>
              <a:t>	} </a:t>
            </a:r>
          </a:p>
          <a:p>
            <a:r>
              <a:rPr lang="tr-TR" dirty="0">
                <a:solidFill>
                  <a:srgbClr val="FFFFFF"/>
                </a:solidFill>
                <a:highlight>
                  <a:srgbClr val="272822"/>
                </a:highlight>
              </a:rPr>
              <a:t>	</a:t>
            </a:r>
            <a:r>
              <a:rPr lang="tr-TR" dirty="0" err="1">
                <a:solidFill>
                  <a:srgbClr val="FFFFFF"/>
                </a:solidFill>
                <a:highlight>
                  <a:srgbClr val="272822"/>
                </a:highlight>
              </a:rPr>
              <a:t>default</a:t>
            </a:r>
            <a:r>
              <a:rPr lang="tr-TR" dirty="0">
                <a:solidFill>
                  <a:srgbClr val="FFFFFF"/>
                </a:solidFill>
                <a:highlight>
                  <a:srgbClr val="272822"/>
                </a:highlight>
              </a:rPr>
              <a:t>: {</a:t>
            </a:r>
          </a:p>
          <a:p>
            <a:r>
              <a:rPr lang="tr-TR" dirty="0">
                <a:solidFill>
                  <a:srgbClr val="FFFFFF"/>
                </a:solidFill>
                <a:highlight>
                  <a:srgbClr val="272822"/>
                </a:highlight>
              </a:rPr>
              <a:t>		</a:t>
            </a:r>
            <a:r>
              <a:rPr lang="tr-TR" dirty="0" err="1">
                <a:solidFill>
                  <a:srgbClr val="FFFFFF"/>
                </a:solidFill>
                <a:highlight>
                  <a:srgbClr val="272822"/>
                </a:highlight>
              </a:rPr>
              <a:t>print</a:t>
            </a:r>
            <a:r>
              <a:rPr lang="tr-TR" dirty="0">
                <a:solidFill>
                  <a:srgbClr val="FFFFFF"/>
                </a:solidFill>
                <a:highlight>
                  <a:srgbClr val="272822"/>
                </a:highlight>
              </a:rPr>
              <a:t>("</a:t>
            </a:r>
            <a:r>
              <a:rPr lang="tr-TR" dirty="0" err="1">
                <a:solidFill>
                  <a:srgbClr val="FFFFFF"/>
                </a:solidFill>
                <a:highlight>
                  <a:srgbClr val="272822"/>
                </a:highlight>
              </a:rPr>
              <a:t>Default</a:t>
            </a:r>
            <a:r>
              <a:rPr lang="tr-TR" dirty="0">
                <a:solidFill>
                  <a:srgbClr val="FFFFFF"/>
                </a:solidFill>
                <a:highlight>
                  <a:srgbClr val="272822"/>
                </a:highlight>
              </a:rPr>
              <a:t>"); </a:t>
            </a:r>
          </a:p>
          <a:p>
            <a:r>
              <a:rPr lang="tr-TR" dirty="0">
                <a:solidFill>
                  <a:srgbClr val="FFFFFF"/>
                </a:solidFill>
                <a:highlight>
                  <a:srgbClr val="272822"/>
                </a:highlight>
              </a:rPr>
              <a:t>	}</a:t>
            </a:r>
          </a:p>
          <a:p>
            <a:r>
              <a:rPr lang="tr-TR" dirty="0">
                <a:solidFill>
                  <a:srgbClr val="FFFFFF"/>
                </a:solidFill>
                <a:highlight>
                  <a:srgbClr val="272822"/>
                </a:highlight>
              </a:rPr>
              <a:t>}</a:t>
            </a:r>
          </a:p>
        </p:txBody>
      </p:sp>
      <p:sp>
        <p:nvSpPr>
          <p:cNvPr id="4" name="Titel 3"/>
          <p:cNvSpPr>
            <a:spLocks noGrp="1"/>
          </p:cNvSpPr>
          <p:nvPr>
            <p:ph type="title"/>
          </p:nvPr>
        </p:nvSpPr>
        <p:spPr/>
        <p:txBody>
          <a:bodyPr/>
          <a:lstStyle/>
          <a:p>
            <a:r>
              <a:rPr lang="de-DE" dirty="0" smtClean="0"/>
              <a:t>Kontrollstrukturen: </a:t>
            </a:r>
            <a:r>
              <a:rPr lang="de-DE" dirty="0" err="1" smtClean="0"/>
              <a:t>switch</a:t>
            </a:r>
            <a:endParaRPr lang="de-DE" dirty="0"/>
          </a:p>
        </p:txBody>
      </p:sp>
    </p:spTree>
    <p:extLst>
      <p:ext uri="{BB962C8B-B14F-4D97-AF65-F5344CB8AC3E}">
        <p14:creationId xmlns:p14="http://schemas.microsoft.com/office/powerpoint/2010/main" val="35522108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solidFill>
                  <a:schemeClr val="bg1"/>
                </a:solidFill>
              </a:rPr>
              <a:t>JS Core</a:t>
            </a:r>
            <a:endParaRPr lang="de-DE" dirty="0">
              <a:solidFill>
                <a:schemeClr val="bg1"/>
              </a:solidFill>
            </a:endParaRPr>
          </a:p>
        </p:txBody>
      </p:sp>
      <p:pic>
        <p:nvPicPr>
          <p:cNvPr id="3" name="Bild 2" descr="2012-04-26 22.26.11.jpg"/>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08520" y="-52833"/>
            <a:ext cx="9252520" cy="6910833"/>
          </a:xfrm>
          <a:prstGeom prst="rect">
            <a:avLst/>
          </a:prstGeom>
        </p:spPr>
      </p:pic>
      <p:sp>
        <p:nvSpPr>
          <p:cNvPr id="7" name="Titel 3"/>
          <p:cNvSpPr txBox="1">
            <a:spLocks/>
          </p:cNvSpPr>
          <p:nvPr/>
        </p:nvSpPr>
        <p:spPr>
          <a:xfrm>
            <a:off x="683568" y="44624"/>
            <a:ext cx="8572560" cy="562539"/>
          </a:xfrm>
          <a:prstGeom prst="rect">
            <a:avLst/>
          </a:prstGeom>
        </p:spPr>
        <p:txBody>
          <a:bodyPr vert="horz" lIns="91440" tIns="45720" rIns="91440" bIns="45720" rtlCol="0" anchor="t">
            <a:normAutofit/>
          </a:bodyPr>
          <a:lstStyle>
            <a:lvl1pPr algn="l" defTabSz="914400" rtl="0" eaLnBrk="1" latinLnBrk="0" hangingPunct="1">
              <a:spcBef>
                <a:spcPct val="0"/>
              </a:spcBef>
              <a:buNone/>
              <a:defRPr sz="2800" b="1" kern="1200">
                <a:solidFill>
                  <a:schemeClr val="accent2"/>
                </a:solidFill>
                <a:latin typeface="Verdana" pitchFamily="34" charset="0"/>
                <a:ea typeface="Verdana" pitchFamily="34" charset="0"/>
                <a:cs typeface="Verdana" pitchFamily="34" charset="0"/>
              </a:defRPr>
            </a:lvl1pPr>
          </a:lstStyle>
          <a:p>
            <a:r>
              <a:rPr lang="de-DE" dirty="0" smtClean="0">
                <a:solidFill>
                  <a:schemeClr val="bg1"/>
                </a:solidFill>
              </a:rPr>
              <a:t>1: Grundlagen</a:t>
            </a:r>
            <a:endParaRPr lang="de-DE" dirty="0">
              <a:solidFill>
                <a:schemeClr val="bg1"/>
              </a:solidFill>
            </a:endParaRPr>
          </a:p>
        </p:txBody>
      </p:sp>
    </p:spTree>
    <p:extLst>
      <p:ext uri="{BB962C8B-B14F-4D97-AF65-F5344CB8AC3E}">
        <p14:creationId xmlns:p14="http://schemas.microsoft.com/office/powerpoint/2010/main" val="34065215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r>
              <a:rPr lang="en-US" dirty="0">
                <a:solidFill>
                  <a:srgbClr val="FFFFFF"/>
                </a:solidFill>
                <a:highlight>
                  <a:srgbClr val="272822"/>
                </a:highlight>
              </a:rPr>
              <a:t>while (x &lt; 5) {</a:t>
            </a:r>
          </a:p>
          <a:p>
            <a:r>
              <a:rPr lang="en-US" dirty="0">
                <a:solidFill>
                  <a:srgbClr val="FFFFFF"/>
                </a:solidFill>
                <a:highlight>
                  <a:srgbClr val="272822"/>
                </a:highlight>
              </a:rPr>
              <a:t>	print(x); // 0, 1, 2, 3, 4 </a:t>
            </a:r>
          </a:p>
          <a:p>
            <a:r>
              <a:rPr lang="en-US" dirty="0">
                <a:solidFill>
                  <a:srgbClr val="FFFFFF"/>
                </a:solidFill>
                <a:highlight>
                  <a:srgbClr val="272822"/>
                </a:highlight>
              </a:rPr>
              <a:t>	x++;</a:t>
            </a:r>
          </a:p>
          <a:p>
            <a:r>
              <a:rPr lang="en-US" dirty="0">
                <a:solidFill>
                  <a:srgbClr val="FFFFFF"/>
                </a:solidFill>
                <a:highlight>
                  <a:srgbClr val="272822"/>
                </a:highlight>
              </a:rPr>
              <a:t>}</a:t>
            </a:r>
          </a:p>
        </p:txBody>
      </p:sp>
      <p:sp>
        <p:nvSpPr>
          <p:cNvPr id="4" name="Titel 3"/>
          <p:cNvSpPr>
            <a:spLocks noGrp="1"/>
          </p:cNvSpPr>
          <p:nvPr>
            <p:ph type="title"/>
          </p:nvPr>
        </p:nvSpPr>
        <p:spPr/>
        <p:txBody>
          <a:bodyPr/>
          <a:lstStyle/>
          <a:p>
            <a:r>
              <a:rPr lang="de-DE" dirty="0" smtClean="0"/>
              <a:t>Kontrollstrukturen: </a:t>
            </a:r>
            <a:r>
              <a:rPr lang="de-DE" dirty="0" err="1" smtClean="0"/>
              <a:t>while</a:t>
            </a:r>
            <a:endParaRPr lang="de-DE" dirty="0"/>
          </a:p>
        </p:txBody>
      </p:sp>
    </p:spTree>
    <p:extLst>
      <p:ext uri="{BB962C8B-B14F-4D97-AF65-F5344CB8AC3E}">
        <p14:creationId xmlns:p14="http://schemas.microsoft.com/office/powerpoint/2010/main" val="980975379"/>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r>
              <a:rPr lang="en-US" dirty="0" err="1">
                <a:solidFill>
                  <a:srgbClr val="FFFFFF"/>
                </a:solidFill>
                <a:highlight>
                  <a:srgbClr val="272822"/>
                </a:highlight>
              </a:rPr>
              <a:t>var</a:t>
            </a:r>
            <a:r>
              <a:rPr lang="en-US" dirty="0">
                <a:solidFill>
                  <a:srgbClr val="FFFFFF"/>
                </a:solidFill>
                <a:highlight>
                  <a:srgbClr val="272822"/>
                </a:highlight>
              </a:rPr>
              <a:t> x = 0;</a:t>
            </a:r>
          </a:p>
          <a:p>
            <a:r>
              <a:rPr lang="en-US" dirty="0">
                <a:solidFill>
                  <a:srgbClr val="FFFFFF"/>
                </a:solidFill>
                <a:highlight>
                  <a:srgbClr val="272822"/>
                </a:highlight>
              </a:rPr>
              <a:t>do {</a:t>
            </a:r>
          </a:p>
          <a:p>
            <a:r>
              <a:rPr lang="en-US" dirty="0">
                <a:solidFill>
                  <a:srgbClr val="FFFFFF"/>
                </a:solidFill>
                <a:highlight>
                  <a:srgbClr val="272822"/>
                </a:highlight>
              </a:rPr>
              <a:t>	print(x); // 0, 1, 2, 3, 4, …</a:t>
            </a:r>
          </a:p>
          <a:p>
            <a:r>
              <a:rPr lang="en-US" dirty="0">
                <a:solidFill>
                  <a:srgbClr val="FFFFFF"/>
                </a:solidFill>
                <a:highlight>
                  <a:srgbClr val="272822"/>
                </a:highlight>
              </a:rPr>
              <a:t>	x++; </a:t>
            </a:r>
          </a:p>
          <a:p>
            <a:r>
              <a:rPr lang="en-US" dirty="0">
                <a:solidFill>
                  <a:srgbClr val="FFFFFF"/>
                </a:solidFill>
                <a:highlight>
                  <a:srgbClr val="272822"/>
                </a:highlight>
              </a:rPr>
              <a:t>} while (x &lt; 10);</a:t>
            </a:r>
          </a:p>
        </p:txBody>
      </p:sp>
      <p:sp>
        <p:nvSpPr>
          <p:cNvPr id="4" name="Titel 3"/>
          <p:cNvSpPr>
            <a:spLocks noGrp="1"/>
          </p:cNvSpPr>
          <p:nvPr>
            <p:ph type="title"/>
          </p:nvPr>
        </p:nvSpPr>
        <p:spPr/>
        <p:txBody>
          <a:bodyPr/>
          <a:lstStyle/>
          <a:p>
            <a:r>
              <a:rPr lang="de-DE" dirty="0" smtClean="0"/>
              <a:t>Kontrollstrukturen: do-</a:t>
            </a:r>
            <a:r>
              <a:rPr lang="de-DE" dirty="0" err="1" smtClean="0"/>
              <a:t>while</a:t>
            </a:r>
            <a:endParaRPr lang="de-DE" dirty="0"/>
          </a:p>
        </p:txBody>
      </p:sp>
    </p:spTree>
    <p:extLst>
      <p:ext uri="{BB962C8B-B14F-4D97-AF65-F5344CB8AC3E}">
        <p14:creationId xmlns:p14="http://schemas.microsoft.com/office/powerpoint/2010/main" val="2964372479"/>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r>
              <a:rPr lang="da-DK" dirty="0">
                <a:solidFill>
                  <a:srgbClr val="FFFFFF"/>
                </a:solidFill>
                <a:highlight>
                  <a:srgbClr val="272822"/>
                </a:highlight>
              </a:rPr>
              <a:t>for (var i = 0, j = 100; i &lt; 100; i++, j--) {</a:t>
            </a:r>
          </a:p>
          <a:p>
            <a:r>
              <a:rPr lang="da-DK" dirty="0">
                <a:solidFill>
                  <a:srgbClr val="FFFFFF"/>
                </a:solidFill>
                <a:highlight>
                  <a:srgbClr val="272822"/>
                </a:highlight>
              </a:rPr>
              <a:t>	print(i);</a:t>
            </a:r>
          </a:p>
          <a:p>
            <a:r>
              <a:rPr lang="da-DK" dirty="0">
                <a:solidFill>
                  <a:srgbClr val="FFFFFF"/>
                </a:solidFill>
                <a:highlight>
                  <a:srgbClr val="272822"/>
                </a:highlight>
              </a:rPr>
              <a:t>	print(j);</a:t>
            </a:r>
          </a:p>
          <a:p>
            <a:r>
              <a:rPr lang="da-DK" dirty="0">
                <a:solidFill>
                  <a:srgbClr val="FFFFFF"/>
                </a:solidFill>
                <a:highlight>
                  <a:srgbClr val="272822"/>
                </a:highlight>
              </a:rPr>
              <a:t>};</a:t>
            </a:r>
            <a:endParaRPr lang="da-DK" dirty="0" smtClean="0">
              <a:solidFill>
                <a:srgbClr val="FFFFFF"/>
              </a:solidFill>
              <a:highlight>
                <a:srgbClr val="272822"/>
              </a:highlight>
            </a:endParaRPr>
          </a:p>
        </p:txBody>
      </p:sp>
      <p:sp>
        <p:nvSpPr>
          <p:cNvPr id="4" name="Titel 3"/>
          <p:cNvSpPr>
            <a:spLocks noGrp="1"/>
          </p:cNvSpPr>
          <p:nvPr>
            <p:ph type="title"/>
          </p:nvPr>
        </p:nvSpPr>
        <p:spPr/>
        <p:txBody>
          <a:bodyPr/>
          <a:lstStyle/>
          <a:p>
            <a:r>
              <a:rPr lang="de-DE" dirty="0" smtClean="0"/>
              <a:t>Kontrollstrukturen: </a:t>
            </a:r>
            <a:r>
              <a:rPr lang="de-DE" dirty="0" err="1" smtClean="0"/>
              <a:t>for</a:t>
            </a:r>
            <a:r>
              <a:rPr lang="de-DE" dirty="0" smtClean="0"/>
              <a:t>-Schleife</a:t>
            </a:r>
            <a:endParaRPr lang="de-DE" dirty="0"/>
          </a:p>
        </p:txBody>
      </p:sp>
    </p:spTree>
    <p:extLst>
      <p:ext uri="{BB962C8B-B14F-4D97-AF65-F5344CB8AC3E}">
        <p14:creationId xmlns:p14="http://schemas.microsoft.com/office/powerpoint/2010/main" val="2489996829"/>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pPr marL="0" indent="0">
              <a:buNone/>
            </a:pPr>
            <a:r>
              <a:rPr lang="de-DE" b="1" dirty="0"/>
              <a:t>Veränderung von Eigenschaften in einer Schleife</a:t>
            </a:r>
          </a:p>
          <a:p>
            <a:pPr marL="0" indent="0">
              <a:buNone/>
            </a:pPr>
            <a:r>
              <a:rPr lang="de-DE" dirty="0"/>
              <a:t>Wenn die Eigenschaften in der Schleife hinzugefügt wurden, dann kann man sich nicht darauf verlassen, dass diese Eigenschaften in der Iteration berücksichtigt werden. Daher sollte das Objekt in der Schleife nicht verändert werden.</a:t>
            </a:r>
          </a:p>
          <a:p>
            <a:endParaRPr lang="de-DE" dirty="0"/>
          </a:p>
        </p:txBody>
      </p:sp>
      <p:sp>
        <p:nvSpPr>
          <p:cNvPr id="4" name="Titel 3"/>
          <p:cNvSpPr>
            <a:spLocks noGrp="1"/>
          </p:cNvSpPr>
          <p:nvPr>
            <p:ph type="title"/>
          </p:nvPr>
        </p:nvSpPr>
        <p:spPr/>
        <p:txBody>
          <a:bodyPr/>
          <a:lstStyle/>
          <a:p>
            <a:r>
              <a:rPr lang="de-DE" dirty="0" err="1" smtClean="0"/>
              <a:t>For</a:t>
            </a:r>
            <a:r>
              <a:rPr lang="de-DE" dirty="0" smtClean="0"/>
              <a:t>-Schleife</a:t>
            </a:r>
            <a:endParaRPr lang="de-DE" dirty="0"/>
          </a:p>
        </p:txBody>
      </p:sp>
    </p:spTree>
    <p:extLst>
      <p:ext uri="{BB962C8B-B14F-4D97-AF65-F5344CB8AC3E}">
        <p14:creationId xmlns:p14="http://schemas.microsoft.com/office/powerpoint/2010/main" val="4271392047"/>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en-US" dirty="0" err="1"/>
              <a:t>outerloop</a:t>
            </a:r>
            <a:r>
              <a:rPr lang="en-US" dirty="0"/>
              <a:t>: for (</a:t>
            </a:r>
            <a:r>
              <a:rPr lang="en-US" dirty="0" err="1"/>
              <a:t>var</a:t>
            </a:r>
            <a:r>
              <a:rPr lang="en-US" dirty="0"/>
              <a:t> x = 0; x &lt; 100; x ++) {</a:t>
            </a:r>
          </a:p>
          <a:p>
            <a:r>
              <a:rPr lang="en-US" dirty="0"/>
              <a:t>	</a:t>
            </a:r>
            <a:r>
              <a:rPr lang="en-US" dirty="0" err="1"/>
              <a:t>innerloop</a:t>
            </a:r>
            <a:r>
              <a:rPr lang="en-US" dirty="0"/>
              <a:t>: for (</a:t>
            </a:r>
            <a:r>
              <a:rPr lang="en-US" dirty="0" err="1"/>
              <a:t>var</a:t>
            </a:r>
            <a:r>
              <a:rPr lang="en-US" dirty="0"/>
              <a:t> y = 0; y &lt; 100; y++) {</a:t>
            </a:r>
          </a:p>
          <a:p>
            <a:r>
              <a:rPr lang="en-US" dirty="0"/>
              <a:t>		</a:t>
            </a:r>
            <a:r>
              <a:rPr lang="en-US" dirty="0" err="1" smtClean="0"/>
              <a:t>console.log</a:t>
            </a:r>
            <a:r>
              <a:rPr lang="en-US" dirty="0" smtClean="0"/>
              <a:t> (</a:t>
            </a:r>
            <a:r>
              <a:rPr lang="en-US" dirty="0"/>
              <a:t>x + " : " + y);</a:t>
            </a:r>
          </a:p>
          <a:p>
            <a:r>
              <a:rPr lang="en-US" dirty="0"/>
              <a:t>		if (y &gt; 10) break </a:t>
            </a:r>
            <a:r>
              <a:rPr lang="en-US" dirty="0" err="1"/>
              <a:t>outerloop</a:t>
            </a:r>
            <a:r>
              <a:rPr lang="en-US" dirty="0"/>
              <a:t>; </a:t>
            </a:r>
          </a:p>
          <a:p>
            <a:r>
              <a:rPr lang="en-US" dirty="0"/>
              <a:t>	} </a:t>
            </a:r>
          </a:p>
          <a:p>
            <a:r>
              <a:rPr lang="en-US" dirty="0"/>
              <a:t>}</a:t>
            </a:r>
          </a:p>
          <a:p>
            <a:endParaRPr lang="de-DE" dirty="0"/>
          </a:p>
        </p:txBody>
      </p:sp>
      <p:sp>
        <p:nvSpPr>
          <p:cNvPr id="4" name="Titel 3"/>
          <p:cNvSpPr>
            <a:spLocks noGrp="1"/>
          </p:cNvSpPr>
          <p:nvPr>
            <p:ph type="title"/>
          </p:nvPr>
        </p:nvSpPr>
        <p:spPr/>
        <p:txBody>
          <a:bodyPr/>
          <a:lstStyle/>
          <a:p>
            <a:r>
              <a:rPr lang="de-DE" dirty="0" smtClean="0"/>
              <a:t>Sprunganweisungen und </a:t>
            </a:r>
            <a:r>
              <a:rPr lang="de-DE" dirty="0" err="1" smtClean="0"/>
              <a:t>labels</a:t>
            </a:r>
            <a:endParaRPr lang="de-DE" dirty="0"/>
          </a:p>
        </p:txBody>
      </p:sp>
    </p:spTree>
    <p:extLst>
      <p:ext uri="{BB962C8B-B14F-4D97-AF65-F5344CB8AC3E}">
        <p14:creationId xmlns:p14="http://schemas.microsoft.com/office/powerpoint/2010/main" val="1418991465"/>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var</a:t>
            </a:r>
            <a:r>
              <a:rPr lang="de-DE" dirty="0"/>
              <a:t> </a:t>
            </a:r>
            <a:r>
              <a:rPr lang="de-DE" dirty="0" err="1"/>
              <a:t>foobar</a:t>
            </a:r>
            <a:r>
              <a:rPr lang="de-DE" dirty="0"/>
              <a:t> = {"</a:t>
            </a:r>
            <a:r>
              <a:rPr lang="de-DE" dirty="0" err="1"/>
              <a:t>foo</a:t>
            </a:r>
            <a:r>
              <a:rPr lang="de-DE" dirty="0"/>
              <a:t>": "</a:t>
            </a:r>
            <a:r>
              <a:rPr lang="de-DE" dirty="0" err="1"/>
              <a:t>hello</a:t>
            </a:r>
            <a:r>
              <a:rPr lang="de-DE" dirty="0"/>
              <a:t>", "bar": "</a:t>
            </a:r>
            <a:r>
              <a:rPr lang="de-DE" dirty="0" err="1"/>
              <a:t>world</a:t>
            </a:r>
            <a:r>
              <a:rPr lang="de-DE" dirty="0"/>
              <a:t>"};</a:t>
            </a:r>
          </a:p>
          <a:p>
            <a:r>
              <a:rPr lang="de-DE" dirty="0" err="1"/>
              <a:t>for</a:t>
            </a:r>
            <a:r>
              <a:rPr lang="de-DE" dirty="0"/>
              <a:t> (</a:t>
            </a:r>
            <a:r>
              <a:rPr lang="de-DE" dirty="0" err="1"/>
              <a:t>var</a:t>
            </a:r>
            <a:r>
              <a:rPr lang="de-DE" dirty="0"/>
              <a:t> i in </a:t>
            </a:r>
            <a:r>
              <a:rPr lang="de-DE" dirty="0" err="1"/>
              <a:t>foobar</a:t>
            </a:r>
            <a:r>
              <a:rPr lang="de-DE" dirty="0"/>
              <a:t>) {</a:t>
            </a:r>
          </a:p>
          <a:p>
            <a:r>
              <a:rPr lang="de-DE" dirty="0"/>
              <a:t>    </a:t>
            </a:r>
            <a:r>
              <a:rPr lang="de-DE" dirty="0" err="1"/>
              <a:t>console.log</a:t>
            </a:r>
            <a:r>
              <a:rPr lang="de-DE" dirty="0"/>
              <a:t> (i + " ist " + </a:t>
            </a:r>
            <a:r>
              <a:rPr lang="de-DE" dirty="0" err="1"/>
              <a:t>foobar</a:t>
            </a:r>
            <a:r>
              <a:rPr lang="de-DE" dirty="0"/>
              <a:t>[i]); </a:t>
            </a:r>
          </a:p>
          <a:p>
            <a:r>
              <a:rPr lang="de-DE" dirty="0"/>
              <a:t>}</a:t>
            </a:r>
          </a:p>
          <a:p>
            <a:endParaRPr lang="de-DE" dirty="0"/>
          </a:p>
        </p:txBody>
      </p:sp>
      <p:sp>
        <p:nvSpPr>
          <p:cNvPr id="3" name="Titel 2"/>
          <p:cNvSpPr>
            <a:spLocks noGrp="1"/>
          </p:cNvSpPr>
          <p:nvPr>
            <p:ph type="title"/>
          </p:nvPr>
        </p:nvSpPr>
        <p:spPr/>
        <p:txBody>
          <a:bodyPr/>
          <a:lstStyle/>
          <a:p>
            <a:r>
              <a:rPr lang="de-DE" dirty="0" err="1" smtClean="0"/>
              <a:t>for</a:t>
            </a:r>
            <a:r>
              <a:rPr lang="de-DE" dirty="0" smtClean="0"/>
              <a:t>-in-Schleife</a:t>
            </a:r>
            <a:endParaRPr lang="de-DE" dirty="0"/>
          </a:p>
        </p:txBody>
      </p:sp>
    </p:spTree>
    <p:extLst>
      <p:ext uri="{BB962C8B-B14F-4D97-AF65-F5344CB8AC3E}">
        <p14:creationId xmlns:p14="http://schemas.microsoft.com/office/powerpoint/2010/main" val="2309104743"/>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3"/>
          <p:cNvSpPr>
            <a:spLocks noGrp="1"/>
          </p:cNvSpPr>
          <p:nvPr>
            <p:ph idx="1"/>
          </p:nvPr>
        </p:nvSpPr>
        <p:spPr/>
        <p:txBody>
          <a:bodyPr>
            <a:normAutofit lnSpcReduction="10000"/>
          </a:bodyPr>
          <a:lstStyle/>
          <a:p>
            <a:r>
              <a:rPr lang="de-DE" dirty="0" err="1"/>
              <a:t>var</a:t>
            </a:r>
            <a:r>
              <a:rPr lang="de-DE" dirty="0"/>
              <a:t> </a:t>
            </a:r>
            <a:r>
              <a:rPr lang="de-DE" dirty="0" err="1"/>
              <a:t>ammount</a:t>
            </a:r>
            <a:r>
              <a:rPr lang="de-DE" dirty="0"/>
              <a:t> = -10;</a:t>
            </a:r>
          </a:p>
          <a:p>
            <a:r>
              <a:rPr lang="de-DE" dirty="0" err="1"/>
              <a:t>try</a:t>
            </a:r>
            <a:r>
              <a:rPr lang="de-DE" dirty="0"/>
              <a:t> {</a:t>
            </a:r>
          </a:p>
          <a:p>
            <a:r>
              <a:rPr lang="de-DE" dirty="0"/>
              <a:t>	</a:t>
            </a:r>
            <a:r>
              <a:rPr lang="de-DE" dirty="0" err="1"/>
              <a:t>if</a:t>
            </a:r>
            <a:r>
              <a:rPr lang="de-DE" dirty="0"/>
              <a:t> (</a:t>
            </a:r>
            <a:r>
              <a:rPr lang="de-DE" dirty="0" err="1"/>
              <a:t>ammount</a:t>
            </a:r>
            <a:r>
              <a:rPr lang="de-DE" dirty="0"/>
              <a:t> &lt; 0) {</a:t>
            </a:r>
          </a:p>
          <a:p>
            <a:r>
              <a:rPr lang="de-DE" dirty="0"/>
              <a:t>		</a:t>
            </a:r>
            <a:r>
              <a:rPr lang="de-DE" dirty="0" err="1"/>
              <a:t>throw</a:t>
            </a:r>
            <a:r>
              <a:rPr lang="de-DE" dirty="0"/>
              <a:t>("</a:t>
            </a:r>
            <a:r>
              <a:rPr lang="de-DE" dirty="0" err="1"/>
              <a:t>Ammount</a:t>
            </a:r>
            <a:r>
              <a:rPr lang="de-DE" dirty="0"/>
              <a:t> </a:t>
            </a:r>
            <a:r>
              <a:rPr lang="de-DE" dirty="0" err="1"/>
              <a:t>is</a:t>
            </a:r>
            <a:r>
              <a:rPr lang="de-DE" dirty="0"/>
              <a:t> negative");</a:t>
            </a:r>
          </a:p>
          <a:p>
            <a:r>
              <a:rPr lang="de-DE" dirty="0"/>
              <a:t>	}</a:t>
            </a:r>
          </a:p>
          <a:p>
            <a:r>
              <a:rPr lang="de-DE" dirty="0"/>
              <a:t>} catch (</a:t>
            </a:r>
            <a:r>
              <a:rPr lang="de-DE" dirty="0" err="1"/>
              <a:t>e</a:t>
            </a:r>
            <a:r>
              <a:rPr lang="de-DE" dirty="0"/>
              <a:t>) {</a:t>
            </a:r>
          </a:p>
          <a:p>
            <a:r>
              <a:rPr lang="de-DE" dirty="0"/>
              <a:t>	</a:t>
            </a:r>
            <a:r>
              <a:rPr lang="de-DE" dirty="0" err="1" smtClean="0"/>
              <a:t>console.error</a:t>
            </a:r>
            <a:r>
              <a:rPr lang="de-DE" dirty="0" smtClean="0"/>
              <a:t>(</a:t>
            </a:r>
            <a:r>
              <a:rPr lang="de-DE" dirty="0"/>
              <a:t>"An </a:t>
            </a:r>
            <a:r>
              <a:rPr lang="de-DE" dirty="0" err="1"/>
              <a:t>error</a:t>
            </a:r>
            <a:r>
              <a:rPr lang="de-DE" dirty="0"/>
              <a:t> </a:t>
            </a:r>
            <a:r>
              <a:rPr lang="de-DE" dirty="0" err="1"/>
              <a:t>occured</a:t>
            </a:r>
            <a:r>
              <a:rPr lang="de-DE" dirty="0"/>
              <a:t>: " + </a:t>
            </a:r>
            <a:r>
              <a:rPr lang="de-DE" dirty="0" err="1"/>
              <a:t>e</a:t>
            </a:r>
            <a:r>
              <a:rPr lang="de-DE" dirty="0"/>
              <a:t>); </a:t>
            </a:r>
            <a:endParaRPr lang="de-DE" dirty="0" smtClean="0"/>
          </a:p>
          <a:p>
            <a:r>
              <a:rPr lang="de-DE" dirty="0"/>
              <a:t>	</a:t>
            </a:r>
            <a:r>
              <a:rPr lang="de-DE" dirty="0" smtClean="0"/>
              <a:t>/</a:t>
            </a:r>
            <a:r>
              <a:rPr lang="de-DE" dirty="0"/>
              <a:t>/ An </a:t>
            </a:r>
            <a:r>
              <a:rPr lang="de-DE" dirty="0" err="1"/>
              <a:t>error</a:t>
            </a:r>
            <a:r>
              <a:rPr lang="de-DE" dirty="0"/>
              <a:t> </a:t>
            </a:r>
            <a:r>
              <a:rPr lang="de-DE" dirty="0" err="1"/>
              <a:t>occured</a:t>
            </a:r>
            <a:r>
              <a:rPr lang="de-DE" dirty="0"/>
              <a:t>: </a:t>
            </a:r>
            <a:r>
              <a:rPr lang="de-DE" dirty="0" err="1" smtClean="0"/>
              <a:t>Ammount</a:t>
            </a:r>
            <a:r>
              <a:rPr lang="de-DE" dirty="0" smtClean="0"/>
              <a:t> </a:t>
            </a:r>
            <a:r>
              <a:rPr lang="de-DE" dirty="0" err="1"/>
              <a:t>is</a:t>
            </a:r>
            <a:r>
              <a:rPr lang="de-DE" dirty="0"/>
              <a:t> negative</a:t>
            </a:r>
          </a:p>
          <a:p>
            <a:r>
              <a:rPr lang="de-DE" dirty="0"/>
              <a:t>} </a:t>
            </a:r>
            <a:r>
              <a:rPr lang="de-DE" dirty="0" err="1"/>
              <a:t>finally</a:t>
            </a:r>
            <a:r>
              <a:rPr lang="de-DE" dirty="0"/>
              <a:t> {</a:t>
            </a:r>
          </a:p>
          <a:p>
            <a:r>
              <a:rPr lang="de-DE" dirty="0"/>
              <a:t>	</a:t>
            </a:r>
            <a:r>
              <a:rPr lang="de-DE" dirty="0" err="1" smtClean="0"/>
              <a:t>console.log</a:t>
            </a:r>
            <a:r>
              <a:rPr lang="de-DE" dirty="0" smtClean="0"/>
              <a:t>(</a:t>
            </a:r>
            <a:r>
              <a:rPr lang="de-DE" dirty="0"/>
              <a:t>"</a:t>
            </a:r>
            <a:r>
              <a:rPr lang="de-DE" dirty="0" err="1"/>
              <a:t>Continue</a:t>
            </a:r>
            <a:r>
              <a:rPr lang="de-DE" dirty="0"/>
              <a:t>"); // </a:t>
            </a:r>
            <a:r>
              <a:rPr lang="de-DE" dirty="0" err="1"/>
              <a:t>Continue</a:t>
            </a:r>
            <a:endParaRPr lang="de-DE" dirty="0"/>
          </a:p>
          <a:p>
            <a:r>
              <a:rPr lang="de-DE" dirty="0"/>
              <a:t>}</a:t>
            </a:r>
          </a:p>
          <a:p>
            <a:endParaRPr lang="de-DE" dirty="0"/>
          </a:p>
        </p:txBody>
      </p:sp>
      <p:sp>
        <p:nvSpPr>
          <p:cNvPr id="3" name="Titel 2"/>
          <p:cNvSpPr>
            <a:spLocks noGrp="1"/>
          </p:cNvSpPr>
          <p:nvPr>
            <p:ph type="title"/>
          </p:nvPr>
        </p:nvSpPr>
        <p:spPr/>
        <p:txBody>
          <a:bodyPr/>
          <a:lstStyle/>
          <a:p>
            <a:r>
              <a:rPr lang="de-DE" dirty="0" err="1" smtClean="0"/>
              <a:t>try</a:t>
            </a:r>
            <a:r>
              <a:rPr lang="de-DE" dirty="0" smtClean="0"/>
              <a:t>-catch-</a:t>
            </a:r>
            <a:r>
              <a:rPr lang="de-DE" dirty="0" err="1" smtClean="0"/>
              <a:t>finally</a:t>
            </a:r>
            <a:r>
              <a:rPr lang="de-DE" dirty="0" smtClean="0"/>
              <a:t> und </a:t>
            </a:r>
            <a:r>
              <a:rPr lang="de-DE" dirty="0" err="1" smtClean="0"/>
              <a:t>throw</a:t>
            </a:r>
            <a:endParaRPr lang="de-DE" dirty="0"/>
          </a:p>
        </p:txBody>
      </p:sp>
    </p:spTree>
    <p:extLst>
      <p:ext uri="{BB962C8B-B14F-4D97-AF65-F5344CB8AC3E}">
        <p14:creationId xmlns:p14="http://schemas.microsoft.com/office/powerpoint/2010/main" val="1859394539"/>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solidFill>
                  <a:schemeClr val="bg1"/>
                </a:solidFill>
              </a:rPr>
              <a:t>JS Core</a:t>
            </a:r>
            <a:endParaRPr lang="de-DE" dirty="0">
              <a:solidFill>
                <a:schemeClr val="bg1"/>
              </a:solidFill>
            </a:endParaRPr>
          </a:p>
        </p:txBody>
      </p:sp>
      <p:pic>
        <p:nvPicPr>
          <p:cNvPr id="3" name="Bild 2" descr="2012-04-26 22.26.11.jpg"/>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08520" y="-52833"/>
            <a:ext cx="9252520" cy="6910833"/>
          </a:xfrm>
          <a:prstGeom prst="rect">
            <a:avLst/>
          </a:prstGeom>
        </p:spPr>
      </p:pic>
      <p:sp>
        <p:nvSpPr>
          <p:cNvPr id="7" name="Titel 3"/>
          <p:cNvSpPr txBox="1">
            <a:spLocks/>
          </p:cNvSpPr>
          <p:nvPr/>
        </p:nvSpPr>
        <p:spPr>
          <a:xfrm>
            <a:off x="683568" y="44624"/>
            <a:ext cx="8572560" cy="562539"/>
          </a:xfrm>
          <a:prstGeom prst="rect">
            <a:avLst/>
          </a:prstGeom>
        </p:spPr>
        <p:txBody>
          <a:bodyPr vert="horz" lIns="91440" tIns="45720" rIns="91440" bIns="45720" rtlCol="0" anchor="t">
            <a:normAutofit/>
          </a:bodyPr>
          <a:lstStyle>
            <a:lvl1pPr algn="l" defTabSz="914400" rtl="0" eaLnBrk="1" latinLnBrk="0" hangingPunct="1">
              <a:spcBef>
                <a:spcPct val="0"/>
              </a:spcBef>
              <a:buNone/>
              <a:defRPr sz="2800" b="1" kern="1200">
                <a:solidFill>
                  <a:schemeClr val="accent2"/>
                </a:solidFill>
                <a:latin typeface="Verdana" pitchFamily="34" charset="0"/>
                <a:ea typeface="Verdana" pitchFamily="34" charset="0"/>
                <a:cs typeface="Verdana" pitchFamily="34" charset="0"/>
              </a:defRPr>
            </a:lvl1pPr>
          </a:lstStyle>
          <a:p>
            <a:r>
              <a:rPr lang="de-DE" dirty="0" smtClean="0">
                <a:solidFill>
                  <a:schemeClr val="bg1"/>
                </a:solidFill>
              </a:rPr>
              <a:t>2: Projekt-Setup</a:t>
            </a:r>
            <a:endParaRPr lang="de-DE" dirty="0">
              <a:solidFill>
                <a:schemeClr val="bg1"/>
              </a:solidFill>
            </a:endParaRPr>
          </a:p>
        </p:txBody>
      </p:sp>
    </p:spTree>
    <p:extLst>
      <p:ext uri="{BB962C8B-B14F-4D97-AF65-F5344CB8AC3E}">
        <p14:creationId xmlns:p14="http://schemas.microsoft.com/office/powerpoint/2010/main" val="23767190"/>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de-DE" dirty="0" smtClean="0"/>
              <a:t>Build-Prozess</a:t>
            </a:r>
            <a:endParaRPr lang="de-DE" dirty="0"/>
          </a:p>
        </p:txBody>
      </p:sp>
      <p:pic>
        <p:nvPicPr>
          <p:cNvPr id="3" name="Picture 3" descr="C:\Users\ochso\Desktop\Build-Prozess\makerbot_01.jpeg"/>
          <p:cNvPicPr>
            <a:picLocks noChangeAspect="1" noChangeArrowheads="1"/>
          </p:cNvPicPr>
          <p:nvPr/>
        </p:nvPicPr>
        <p:blipFill>
          <a:blip r:embed="rId3">
            <a:clrChange>
              <a:clrFrom>
                <a:srgbClr val="FFFFFF"/>
              </a:clrFrom>
              <a:clrTo>
                <a:srgbClr val="FFFFFF">
                  <a:alpha val="0"/>
                </a:srgbClr>
              </a:clrTo>
            </a:clrChange>
          </a:blip>
          <a:srcRect/>
          <a:stretch>
            <a:fillRect/>
          </a:stretch>
        </p:blipFill>
        <p:spPr bwMode="auto">
          <a:xfrm>
            <a:off x="197110" y="823752"/>
            <a:ext cx="3726818" cy="4981512"/>
          </a:xfrm>
          <a:prstGeom prst="rect">
            <a:avLst/>
          </a:prstGeom>
          <a:noFill/>
        </p:spPr>
      </p:pic>
      <p:sp>
        <p:nvSpPr>
          <p:cNvPr id="4" name="Textfeld 3"/>
          <p:cNvSpPr txBox="1"/>
          <p:nvPr/>
        </p:nvSpPr>
        <p:spPr>
          <a:xfrm>
            <a:off x="206392" y="5477162"/>
            <a:ext cx="1413280" cy="400110"/>
          </a:xfrm>
          <a:prstGeom prst="rect">
            <a:avLst/>
          </a:prstGeom>
          <a:noFill/>
        </p:spPr>
        <p:txBody>
          <a:bodyPr wrap="none" rtlCol="0">
            <a:spAutoFit/>
          </a:bodyPr>
          <a:lstStyle/>
          <a:p>
            <a:r>
              <a:rPr lang="de-DE" sz="1000" b="0" dirty="0" smtClean="0">
                <a:solidFill>
                  <a:schemeClr val="bg1">
                    <a:lumMod val="75000"/>
                  </a:schemeClr>
                </a:solidFill>
              </a:rPr>
              <a:t>Bild: </a:t>
            </a:r>
          </a:p>
          <a:p>
            <a:r>
              <a:rPr lang="de-DE" sz="1000" b="0" dirty="0" smtClean="0">
                <a:solidFill>
                  <a:schemeClr val="bg1">
                    <a:lumMod val="75000"/>
                  </a:schemeClr>
                </a:solidFill>
              </a:rPr>
              <a:t>CC </a:t>
            </a:r>
            <a:r>
              <a:rPr lang="de-DE" sz="1000" b="0" dirty="0" err="1" smtClean="0">
                <a:solidFill>
                  <a:schemeClr val="bg1">
                    <a:lumMod val="75000"/>
                  </a:schemeClr>
                </a:solidFill>
              </a:rPr>
              <a:t>MakerBot</a:t>
            </a:r>
            <a:r>
              <a:rPr lang="de-DE" sz="1000" b="0" dirty="0" smtClean="0">
                <a:solidFill>
                  <a:schemeClr val="bg1">
                    <a:lumMod val="75000"/>
                  </a:schemeClr>
                </a:solidFill>
              </a:rPr>
              <a:t> Industries</a:t>
            </a:r>
            <a:endParaRPr lang="de-DE" sz="1000" b="0" dirty="0">
              <a:solidFill>
                <a:schemeClr val="bg1">
                  <a:lumMod val="75000"/>
                </a:schemeClr>
              </a:solidFill>
            </a:endParaRPr>
          </a:p>
        </p:txBody>
      </p:sp>
      <p:sp>
        <p:nvSpPr>
          <p:cNvPr id="5" name="Inhaltsplatzhalter 1"/>
          <p:cNvSpPr txBox="1">
            <a:spLocks/>
          </p:cNvSpPr>
          <p:nvPr/>
        </p:nvSpPr>
        <p:spPr>
          <a:xfrm>
            <a:off x="4572000" y="1556792"/>
            <a:ext cx="4139992" cy="4860000"/>
          </a:xfrm>
          <a:prstGeom prst="rect">
            <a:avLst/>
          </a:prstGeom>
        </p:spPr>
        <p:txBody>
          <a:bodyPr/>
          <a:lstStyle>
            <a:lvl1pPr marL="468000" indent="-468000" algn="l" defTabSz="914400" rtl="0" eaLnBrk="1" latinLnBrk="0" hangingPunct="1">
              <a:spcBef>
                <a:spcPts val="1200"/>
              </a:spcBef>
              <a:buSzPct val="80000"/>
              <a:buFontTx/>
              <a:buBlip>
                <a:blip r:embed="rId4"/>
              </a:buBlip>
              <a:defRPr sz="2800" kern="1200">
                <a:solidFill>
                  <a:schemeClr val="tx1"/>
                </a:solidFill>
                <a:latin typeface="Calibri" pitchFamily="34" charset="0"/>
                <a:ea typeface="Calibri" pitchFamily="34" charset="0"/>
                <a:cs typeface="Calibri" pitchFamily="34" charset="0"/>
              </a:defRPr>
            </a:lvl1pPr>
            <a:lvl2pPr marL="828000" indent="-360000" algn="l" defTabSz="914400" rtl="0" eaLnBrk="1" latinLnBrk="0" hangingPunct="1">
              <a:spcBef>
                <a:spcPts val="600"/>
              </a:spcBef>
              <a:buSzPct val="85000"/>
              <a:buFontTx/>
              <a:buBlip>
                <a:blip r:embed="rId4"/>
              </a:buBlip>
              <a:defRPr sz="1800" kern="1200">
                <a:solidFill>
                  <a:schemeClr val="tx1"/>
                </a:solidFill>
                <a:latin typeface="Calibri" pitchFamily="34" charset="0"/>
                <a:ea typeface="Calibri" pitchFamily="34" charset="0"/>
                <a:cs typeface="Calibri" pitchFamily="34" charset="0"/>
              </a:defRPr>
            </a:lvl2pPr>
            <a:lvl3pPr marL="1260000" indent="-360000" algn="l" defTabSz="914400" rtl="0" eaLnBrk="1" latinLnBrk="0" hangingPunct="1">
              <a:spcBef>
                <a:spcPts val="450"/>
              </a:spcBef>
              <a:buSzPct val="85000"/>
              <a:buFontTx/>
              <a:buBlip>
                <a:blip r:embed="rId4"/>
              </a:buBlip>
              <a:defRPr sz="1800" kern="1200">
                <a:solidFill>
                  <a:schemeClr val="tx1"/>
                </a:solidFill>
                <a:latin typeface="Calibri" pitchFamily="34" charset="0"/>
                <a:ea typeface="Calibri" pitchFamily="34" charset="0"/>
                <a:cs typeface="Calibri" pitchFamily="34" charset="0"/>
              </a:defRPr>
            </a:lvl3pPr>
            <a:lvl4pPr marL="1692000" indent="-360000" algn="l" defTabSz="914400" rtl="0" eaLnBrk="1" latinLnBrk="0" hangingPunct="1">
              <a:spcBef>
                <a:spcPts val="450"/>
              </a:spcBef>
              <a:buSzPct val="85000"/>
              <a:buFontTx/>
              <a:buBlip>
                <a:blip r:embed="rId4"/>
              </a:buBlip>
              <a:defRPr sz="1800" kern="1200">
                <a:solidFill>
                  <a:schemeClr val="tx1"/>
                </a:solidFill>
                <a:latin typeface="Calibri" pitchFamily="34" charset="0"/>
                <a:ea typeface="Calibri" pitchFamily="34" charset="0"/>
                <a:cs typeface="Calibri" pitchFamily="34" charset="0"/>
              </a:defRPr>
            </a:lvl4pPr>
            <a:lvl5pPr marL="2124000" indent="-360000" algn="l" defTabSz="914400" rtl="0" eaLnBrk="1" latinLnBrk="0" hangingPunct="1">
              <a:spcBef>
                <a:spcPts val="450"/>
              </a:spcBef>
              <a:buSzPct val="85000"/>
              <a:buFontTx/>
              <a:buBlip>
                <a:blip r:embed="rId4"/>
              </a:buBlip>
              <a:defRPr sz="1800" kern="1200">
                <a:solidFill>
                  <a:schemeClr val="tx1"/>
                </a:solidFill>
                <a:latin typeface="Calibri" pitchFamily="34" charset="0"/>
                <a:ea typeface="Calibri" pitchFamily="34" charset="0"/>
                <a:cs typeface="Calibri"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Tx/>
              <a:buNone/>
            </a:pPr>
            <a:r>
              <a:rPr lang="de-DE" dirty="0" smtClean="0"/>
              <a:t>Wiederkehrende Aufgaben automatisieren</a:t>
            </a:r>
          </a:p>
          <a:p>
            <a:pPr marL="0" indent="0">
              <a:buFontTx/>
              <a:buNone/>
            </a:pPr>
            <a:endParaRPr lang="de-DE" dirty="0"/>
          </a:p>
          <a:p>
            <a:pPr marL="0" indent="0">
              <a:buFontTx/>
              <a:buNone/>
            </a:pPr>
            <a:r>
              <a:rPr lang="de-DE" dirty="0" smtClean="0"/>
              <a:t>Build Script, z.B. </a:t>
            </a:r>
            <a:r>
              <a:rPr lang="de-DE" dirty="0" err="1" smtClean="0"/>
              <a:t>Bash</a:t>
            </a:r>
            <a:endParaRPr lang="de-DE" dirty="0"/>
          </a:p>
          <a:p>
            <a:pPr marL="0" indent="0">
              <a:buFontTx/>
              <a:buNone/>
            </a:pPr>
            <a:endParaRPr lang="de-DE" dirty="0" smtClean="0"/>
          </a:p>
          <a:p>
            <a:pPr marL="0" indent="0">
              <a:buFontTx/>
              <a:buNone/>
            </a:pPr>
            <a:endParaRPr lang="de-DE" dirty="0" smtClean="0"/>
          </a:p>
          <a:p>
            <a:pPr marL="0" indent="0">
              <a:buFontTx/>
              <a:buNone/>
            </a:pPr>
            <a:endParaRPr lang="de-DE" dirty="0"/>
          </a:p>
        </p:txBody>
      </p:sp>
    </p:spTree>
    <p:extLst>
      <p:ext uri="{BB962C8B-B14F-4D97-AF65-F5344CB8AC3E}">
        <p14:creationId xmlns:p14="http://schemas.microsoft.com/office/powerpoint/2010/main" val="270994449"/>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de-DE" dirty="0" smtClean="0"/>
              <a:t>Kompilierende Sprachen</a:t>
            </a:r>
            <a:endParaRPr lang="de-DE" dirty="0"/>
          </a:p>
        </p:txBody>
      </p:sp>
      <p:sp>
        <p:nvSpPr>
          <p:cNvPr id="5" name="Inhaltsplatzhalter 1"/>
          <p:cNvSpPr txBox="1">
            <a:spLocks/>
          </p:cNvSpPr>
          <p:nvPr/>
        </p:nvSpPr>
        <p:spPr>
          <a:xfrm>
            <a:off x="4572000" y="1556792"/>
            <a:ext cx="4139992" cy="4860000"/>
          </a:xfrm>
          <a:prstGeom prst="rect">
            <a:avLst/>
          </a:prstGeom>
        </p:spPr>
        <p:txBody>
          <a:bodyPr/>
          <a:lstStyle>
            <a:lvl1pPr marL="468000" indent="-468000" algn="l" defTabSz="914400" rtl="0" eaLnBrk="1" latinLnBrk="0" hangingPunct="1">
              <a:spcBef>
                <a:spcPts val="1200"/>
              </a:spcBef>
              <a:buSzPct val="80000"/>
              <a:buFontTx/>
              <a:buBlip>
                <a:blip r:embed="rId3"/>
              </a:buBlip>
              <a:defRPr sz="2800" kern="1200">
                <a:solidFill>
                  <a:schemeClr val="tx1"/>
                </a:solidFill>
                <a:latin typeface="Calibri" pitchFamily="34" charset="0"/>
                <a:ea typeface="Calibri" pitchFamily="34" charset="0"/>
                <a:cs typeface="Calibri" pitchFamily="34" charset="0"/>
              </a:defRPr>
            </a:lvl1pPr>
            <a:lvl2pPr marL="828000" indent="-360000" algn="l" defTabSz="914400" rtl="0" eaLnBrk="1" latinLnBrk="0" hangingPunct="1">
              <a:spcBef>
                <a:spcPts val="600"/>
              </a:spcBef>
              <a:buSzPct val="85000"/>
              <a:buFontTx/>
              <a:buBlip>
                <a:blip r:embed="rId3"/>
              </a:buBlip>
              <a:defRPr sz="1800" kern="1200">
                <a:solidFill>
                  <a:schemeClr val="tx1"/>
                </a:solidFill>
                <a:latin typeface="Calibri" pitchFamily="34" charset="0"/>
                <a:ea typeface="Calibri" pitchFamily="34" charset="0"/>
                <a:cs typeface="Calibri" pitchFamily="34" charset="0"/>
              </a:defRPr>
            </a:lvl2pPr>
            <a:lvl3pPr marL="1260000" indent="-360000" algn="l" defTabSz="914400" rtl="0" eaLnBrk="1" latinLnBrk="0" hangingPunct="1">
              <a:spcBef>
                <a:spcPts val="450"/>
              </a:spcBef>
              <a:buSzPct val="85000"/>
              <a:buFontTx/>
              <a:buBlip>
                <a:blip r:embed="rId3"/>
              </a:buBlip>
              <a:defRPr sz="1800" kern="1200">
                <a:solidFill>
                  <a:schemeClr val="tx1"/>
                </a:solidFill>
                <a:latin typeface="Calibri" pitchFamily="34" charset="0"/>
                <a:ea typeface="Calibri" pitchFamily="34" charset="0"/>
                <a:cs typeface="Calibri" pitchFamily="34" charset="0"/>
              </a:defRPr>
            </a:lvl3pPr>
            <a:lvl4pPr marL="1692000" indent="-360000" algn="l" defTabSz="914400" rtl="0" eaLnBrk="1" latinLnBrk="0" hangingPunct="1">
              <a:spcBef>
                <a:spcPts val="450"/>
              </a:spcBef>
              <a:buSzPct val="85000"/>
              <a:buFontTx/>
              <a:buBlip>
                <a:blip r:embed="rId3"/>
              </a:buBlip>
              <a:defRPr sz="1800" kern="1200">
                <a:solidFill>
                  <a:schemeClr val="tx1"/>
                </a:solidFill>
                <a:latin typeface="Calibri" pitchFamily="34" charset="0"/>
                <a:ea typeface="Calibri" pitchFamily="34" charset="0"/>
                <a:cs typeface="Calibri" pitchFamily="34" charset="0"/>
              </a:defRPr>
            </a:lvl4pPr>
            <a:lvl5pPr marL="2124000" indent="-360000" algn="l" defTabSz="914400" rtl="0" eaLnBrk="1" latinLnBrk="0" hangingPunct="1">
              <a:spcBef>
                <a:spcPts val="450"/>
              </a:spcBef>
              <a:buSzPct val="85000"/>
              <a:buFontTx/>
              <a:buBlip>
                <a:blip r:embed="rId3"/>
              </a:buBlip>
              <a:defRPr sz="1800" kern="1200">
                <a:solidFill>
                  <a:schemeClr val="tx1"/>
                </a:solidFill>
                <a:latin typeface="Calibri" pitchFamily="34" charset="0"/>
                <a:ea typeface="Calibri" pitchFamily="34" charset="0"/>
                <a:cs typeface="Calibri"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Tx/>
              <a:buNone/>
            </a:pPr>
            <a:r>
              <a:rPr lang="de-DE" dirty="0" err="1" smtClean="0"/>
              <a:t>make</a:t>
            </a:r>
            <a:r>
              <a:rPr lang="de-DE" dirty="0" smtClean="0"/>
              <a:t> – C / Unix</a:t>
            </a:r>
          </a:p>
          <a:p>
            <a:pPr marL="0" indent="0">
              <a:buNone/>
            </a:pPr>
            <a:r>
              <a:rPr lang="de-DE" dirty="0" err="1" smtClean="0"/>
              <a:t>ant</a:t>
            </a:r>
            <a:r>
              <a:rPr lang="de-DE" dirty="0" smtClean="0"/>
              <a:t>, </a:t>
            </a:r>
            <a:r>
              <a:rPr lang="de-DE" dirty="0" err="1" smtClean="0"/>
              <a:t>maven</a:t>
            </a:r>
            <a:r>
              <a:rPr lang="de-DE" dirty="0" smtClean="0"/>
              <a:t> 2 </a:t>
            </a:r>
            <a:r>
              <a:rPr lang="de-DE" dirty="0"/>
              <a:t>– </a:t>
            </a:r>
            <a:r>
              <a:rPr lang="de-DE" dirty="0" smtClean="0"/>
              <a:t>Java</a:t>
            </a:r>
          </a:p>
          <a:p>
            <a:pPr marL="0" indent="0">
              <a:buFontTx/>
              <a:buNone/>
            </a:pPr>
            <a:endParaRPr lang="de-DE" dirty="0" smtClean="0"/>
          </a:p>
          <a:p>
            <a:pPr marL="0" indent="0">
              <a:buFontTx/>
              <a:buNone/>
            </a:pPr>
            <a:endParaRPr lang="de-DE" dirty="0"/>
          </a:p>
        </p:txBody>
      </p:sp>
      <p:pic>
        <p:nvPicPr>
          <p:cNvPr id="8" name="Bild 7" descr="Apache-Ant-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544" y="1700808"/>
            <a:ext cx="4754644" cy="2943759"/>
          </a:xfrm>
          <a:prstGeom prst="rect">
            <a:avLst/>
          </a:prstGeom>
        </p:spPr>
      </p:pic>
    </p:spTree>
    <p:extLst>
      <p:ext uri="{BB962C8B-B14F-4D97-AF65-F5344CB8AC3E}">
        <p14:creationId xmlns:p14="http://schemas.microsoft.com/office/powerpoint/2010/main" val="225152850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descr="2012-04-26 22.16.33.jpg"/>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r="6925"/>
          <a:stretch/>
        </p:blipFill>
        <p:spPr>
          <a:xfrm>
            <a:off x="-252536" y="-365271"/>
            <a:ext cx="5040560" cy="7250655"/>
          </a:xfrm>
          <a:prstGeom prst="rect">
            <a:avLst/>
          </a:prstGeom>
        </p:spPr>
      </p:pic>
      <p:sp>
        <p:nvSpPr>
          <p:cNvPr id="3" name="Titel 2"/>
          <p:cNvSpPr>
            <a:spLocks noGrp="1"/>
          </p:cNvSpPr>
          <p:nvPr>
            <p:ph type="title"/>
          </p:nvPr>
        </p:nvSpPr>
        <p:spPr>
          <a:xfrm>
            <a:off x="4716016" y="260648"/>
            <a:ext cx="8572560" cy="562539"/>
          </a:xfrm>
        </p:spPr>
        <p:txBody>
          <a:bodyPr/>
          <a:lstStyle/>
          <a:p>
            <a:r>
              <a:rPr lang="de-DE" dirty="0" err="1">
                <a:solidFill>
                  <a:srgbClr val="000000"/>
                </a:solidFill>
              </a:rPr>
              <a:t>Primordial</a:t>
            </a:r>
            <a:r>
              <a:rPr lang="de-DE" dirty="0">
                <a:solidFill>
                  <a:srgbClr val="000000"/>
                </a:solidFill>
              </a:rPr>
              <a:t> </a:t>
            </a:r>
            <a:r>
              <a:rPr lang="de-DE" dirty="0" err="1">
                <a:solidFill>
                  <a:srgbClr val="000000"/>
                </a:solidFill>
              </a:rPr>
              <a:t>Soup</a:t>
            </a:r>
            <a:endParaRPr lang="de-DE" dirty="0">
              <a:solidFill>
                <a:srgbClr val="000000"/>
              </a:solidFill>
            </a:endParaRPr>
          </a:p>
        </p:txBody>
      </p:sp>
      <p:sp>
        <p:nvSpPr>
          <p:cNvPr id="9" name="Inhaltsplatzhalter 3"/>
          <p:cNvSpPr>
            <a:spLocks noGrp="1"/>
          </p:cNvSpPr>
          <p:nvPr>
            <p:ph idx="1"/>
          </p:nvPr>
        </p:nvSpPr>
        <p:spPr>
          <a:xfrm>
            <a:off x="3851920" y="1127125"/>
            <a:ext cx="5292080" cy="5715344"/>
          </a:xfrm>
        </p:spPr>
        <p:txBody>
          <a:bodyPr>
            <a:normAutofit/>
          </a:bodyPr>
          <a:lstStyle/>
          <a:p>
            <a:pPr marL="252000" lvl="1" indent="0">
              <a:buNone/>
            </a:pPr>
            <a:r>
              <a:rPr lang="de-DE" sz="2000" dirty="0" smtClean="0">
                <a:solidFill>
                  <a:srgbClr val="000000"/>
                </a:solidFill>
              </a:rPr>
              <a:t>1995 	Mocha 		Netscape Navigator</a:t>
            </a:r>
          </a:p>
          <a:p>
            <a:pPr marL="252000" lvl="1" indent="0">
              <a:buNone/>
            </a:pPr>
            <a:r>
              <a:rPr lang="de-DE" sz="2000" dirty="0" smtClean="0">
                <a:solidFill>
                  <a:srgbClr val="000000"/>
                </a:solidFill>
              </a:rPr>
              <a:t>	</a:t>
            </a:r>
            <a:r>
              <a:rPr lang="de-DE" sz="2000" dirty="0" err="1" smtClean="0">
                <a:solidFill>
                  <a:srgbClr val="000000"/>
                </a:solidFill>
              </a:rPr>
              <a:t>LiveScript</a:t>
            </a:r>
            <a:r>
              <a:rPr lang="de-DE" sz="2000" dirty="0" smtClean="0">
                <a:solidFill>
                  <a:srgbClr val="000000"/>
                </a:solidFill>
              </a:rPr>
              <a:t> 	Netscape Navigator</a:t>
            </a:r>
          </a:p>
          <a:p>
            <a:pPr marL="252000" lvl="1" indent="0">
              <a:buNone/>
            </a:pPr>
            <a:endParaRPr lang="de-DE" sz="2000" dirty="0" smtClean="0">
              <a:solidFill>
                <a:srgbClr val="000000"/>
              </a:solidFill>
            </a:endParaRPr>
          </a:p>
          <a:p>
            <a:pPr marL="252000" lvl="1" indent="0">
              <a:buNone/>
            </a:pPr>
            <a:r>
              <a:rPr lang="de-DE" sz="2000" dirty="0" smtClean="0">
                <a:solidFill>
                  <a:srgbClr val="000000"/>
                </a:solidFill>
              </a:rPr>
              <a:t>1996	JavaScript 1.0 	</a:t>
            </a:r>
            <a:r>
              <a:rPr lang="de-DE" sz="2000" dirty="0" err="1" smtClean="0">
                <a:solidFill>
                  <a:srgbClr val="000000"/>
                </a:solidFill>
              </a:rPr>
              <a:t>Sun|Netscape</a:t>
            </a:r>
            <a:r>
              <a:rPr lang="de-DE" sz="2000" dirty="0" smtClean="0">
                <a:solidFill>
                  <a:srgbClr val="000000"/>
                </a:solidFill>
              </a:rPr>
              <a:t> Alliance</a:t>
            </a:r>
          </a:p>
          <a:p>
            <a:pPr marL="252000" lvl="1" indent="0">
              <a:buNone/>
            </a:pPr>
            <a:r>
              <a:rPr lang="de-DE" sz="2000" dirty="0" smtClean="0">
                <a:solidFill>
                  <a:srgbClr val="000000"/>
                </a:solidFill>
              </a:rPr>
              <a:t>	JScript 		Internet Explorer 3.0</a:t>
            </a:r>
          </a:p>
          <a:p>
            <a:pPr marL="252000" lvl="1" indent="0">
              <a:buNone/>
            </a:pPr>
            <a:r>
              <a:rPr lang="de-DE" sz="2000" dirty="0" smtClean="0">
                <a:solidFill>
                  <a:srgbClr val="000000"/>
                </a:solidFill>
              </a:rPr>
              <a:t>	</a:t>
            </a:r>
            <a:r>
              <a:rPr lang="de-DE" sz="2000" dirty="0" err="1" smtClean="0">
                <a:solidFill>
                  <a:srgbClr val="000000"/>
                </a:solidFill>
              </a:rPr>
              <a:t>ECMAScript</a:t>
            </a:r>
            <a:r>
              <a:rPr lang="de-DE" sz="2000" dirty="0" smtClean="0">
                <a:solidFill>
                  <a:srgbClr val="000000"/>
                </a:solidFill>
              </a:rPr>
              <a:t>	ECMA</a:t>
            </a:r>
          </a:p>
          <a:p>
            <a:pPr marL="252000" lvl="1" indent="0">
              <a:buNone/>
            </a:pPr>
            <a:endParaRPr lang="de-DE" sz="1400" i="1" dirty="0" smtClean="0">
              <a:solidFill>
                <a:srgbClr val="000000"/>
              </a:solidFill>
            </a:endParaRPr>
          </a:p>
          <a:p>
            <a:pPr marL="252000" lvl="1" indent="0">
              <a:buNone/>
            </a:pPr>
            <a:endParaRPr lang="de-DE" sz="1400" i="1" dirty="0">
              <a:solidFill>
                <a:srgbClr val="000000"/>
              </a:solidFill>
            </a:endParaRPr>
          </a:p>
          <a:p>
            <a:pPr marL="252000" lvl="1" indent="0">
              <a:buNone/>
            </a:pPr>
            <a:endParaRPr lang="de-DE" sz="800" i="1" dirty="0" err="1" smtClean="0">
              <a:solidFill>
                <a:srgbClr val="000000"/>
              </a:solidFill>
            </a:endParaRPr>
          </a:p>
        </p:txBody>
      </p:sp>
    </p:spTree>
    <p:extLst>
      <p:ext uri="{BB962C8B-B14F-4D97-AF65-F5344CB8AC3E}">
        <p14:creationId xmlns:p14="http://schemas.microsoft.com/office/powerpoint/2010/main" val="1519045127"/>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2" name="Inhaltsplatzhalter 1"/>
          <p:cNvSpPr>
            <a:spLocks noGrp="1"/>
          </p:cNvSpPr>
          <p:nvPr>
            <p:ph idx="1"/>
          </p:nvPr>
        </p:nvSpPr>
        <p:spPr/>
        <p:txBody>
          <a:bodyPr/>
          <a:lstStyle/>
          <a:p>
            <a:pPr marL="0" indent="0">
              <a:buNone/>
            </a:pPr>
            <a:r>
              <a:rPr lang="de-DE" dirty="0" err="1" smtClean="0">
                <a:solidFill>
                  <a:srgbClr val="FFFFFF"/>
                </a:solidFill>
              </a:rPr>
              <a:t>Used</a:t>
            </a:r>
            <a:r>
              <a:rPr lang="de-DE" dirty="0" smtClean="0">
                <a:solidFill>
                  <a:srgbClr val="FFFFFF"/>
                </a:solidFill>
              </a:rPr>
              <a:t> Tools </a:t>
            </a:r>
            <a:r>
              <a:rPr lang="de-DE" dirty="0" err="1" smtClean="0">
                <a:solidFill>
                  <a:srgbClr val="FFFFFF"/>
                </a:solidFill>
              </a:rPr>
              <a:t>are</a:t>
            </a:r>
            <a:r>
              <a:rPr lang="de-DE" dirty="0" smtClean="0">
                <a:solidFill>
                  <a:srgbClr val="FFFFFF"/>
                </a:solidFill>
              </a:rPr>
              <a:t> </a:t>
            </a:r>
            <a:r>
              <a:rPr lang="de-DE" dirty="0" err="1" smtClean="0">
                <a:solidFill>
                  <a:srgbClr val="FFFFFF"/>
                </a:solidFill>
              </a:rPr>
              <a:t>based</a:t>
            </a:r>
            <a:r>
              <a:rPr lang="de-DE" dirty="0" smtClean="0">
                <a:solidFill>
                  <a:srgbClr val="FFFFFF"/>
                </a:solidFill>
              </a:rPr>
              <a:t> on </a:t>
            </a:r>
            <a:r>
              <a:rPr lang="de-DE" dirty="0" err="1" smtClean="0">
                <a:solidFill>
                  <a:srgbClr val="FFFFFF"/>
                </a:solidFill>
              </a:rPr>
              <a:t>Node.js</a:t>
            </a:r>
            <a:r>
              <a:rPr lang="de-DE" dirty="0" smtClean="0">
                <a:solidFill>
                  <a:srgbClr val="FFFFFF"/>
                </a:solidFill>
              </a:rPr>
              <a:t> </a:t>
            </a:r>
            <a:r>
              <a:rPr lang="de-DE" dirty="0" err="1" smtClean="0">
                <a:solidFill>
                  <a:srgbClr val="FFFFFF"/>
                </a:solidFill>
              </a:rPr>
              <a:t>and</a:t>
            </a:r>
            <a:r>
              <a:rPr lang="de-DE" dirty="0" smtClean="0">
                <a:solidFill>
                  <a:srgbClr val="FFFFFF"/>
                </a:solidFill>
              </a:rPr>
              <a:t> </a:t>
            </a:r>
            <a:r>
              <a:rPr lang="de-DE" dirty="0" err="1" smtClean="0">
                <a:solidFill>
                  <a:srgbClr val="FFFFFF"/>
                </a:solidFill>
              </a:rPr>
              <a:t>the</a:t>
            </a:r>
            <a:r>
              <a:rPr lang="de-DE" dirty="0" smtClean="0">
                <a:solidFill>
                  <a:srgbClr val="FFFFFF"/>
                </a:solidFill>
              </a:rPr>
              <a:t> </a:t>
            </a:r>
            <a:br>
              <a:rPr lang="de-DE" dirty="0" smtClean="0">
                <a:solidFill>
                  <a:srgbClr val="FFFFFF"/>
                </a:solidFill>
              </a:rPr>
            </a:br>
            <a:r>
              <a:rPr lang="de-DE" dirty="0" smtClean="0">
                <a:solidFill>
                  <a:srgbClr val="FFFFFF"/>
                </a:solidFill>
              </a:rPr>
              <a:t>„</a:t>
            </a:r>
            <a:r>
              <a:rPr lang="de-DE" dirty="0" err="1" smtClean="0">
                <a:solidFill>
                  <a:srgbClr val="FFFFFF"/>
                </a:solidFill>
              </a:rPr>
              <a:t>Node</a:t>
            </a:r>
            <a:r>
              <a:rPr lang="de-DE" dirty="0" smtClean="0">
                <a:solidFill>
                  <a:srgbClr val="FFFFFF"/>
                </a:solidFill>
              </a:rPr>
              <a:t> </a:t>
            </a:r>
            <a:r>
              <a:rPr lang="de-DE" dirty="0" err="1" smtClean="0">
                <a:solidFill>
                  <a:srgbClr val="FFFFFF"/>
                </a:solidFill>
              </a:rPr>
              <a:t>Packaged</a:t>
            </a:r>
            <a:r>
              <a:rPr lang="de-DE" dirty="0" smtClean="0">
                <a:solidFill>
                  <a:srgbClr val="FFFFFF"/>
                </a:solidFill>
              </a:rPr>
              <a:t> Modules“ Package Manager „</a:t>
            </a:r>
            <a:r>
              <a:rPr lang="de-DE" dirty="0" err="1" smtClean="0">
                <a:solidFill>
                  <a:srgbClr val="FFFFFF"/>
                </a:solidFill>
              </a:rPr>
              <a:t>npm</a:t>
            </a:r>
            <a:r>
              <a:rPr lang="de-DE" dirty="0" smtClean="0">
                <a:solidFill>
                  <a:srgbClr val="FFFFFF"/>
                </a:solidFill>
              </a:rPr>
              <a:t>“</a:t>
            </a:r>
            <a:endParaRPr lang="de-DE" dirty="0">
              <a:solidFill>
                <a:srgbClr val="FFFFFF"/>
              </a:solidFill>
            </a:endParaRPr>
          </a:p>
        </p:txBody>
      </p:sp>
      <p:sp>
        <p:nvSpPr>
          <p:cNvPr id="3" name="Titel 2"/>
          <p:cNvSpPr>
            <a:spLocks noGrp="1"/>
          </p:cNvSpPr>
          <p:nvPr>
            <p:ph type="title"/>
          </p:nvPr>
        </p:nvSpPr>
        <p:spPr/>
        <p:txBody>
          <a:bodyPr/>
          <a:lstStyle/>
          <a:p>
            <a:r>
              <a:rPr lang="de-DE" dirty="0" err="1" smtClean="0">
                <a:solidFill>
                  <a:srgbClr val="FFFFFF"/>
                </a:solidFill>
              </a:rPr>
              <a:t>Node.js</a:t>
            </a:r>
            <a:endParaRPr lang="de-DE" dirty="0">
              <a:solidFill>
                <a:srgbClr val="FFFFFF"/>
              </a:solidFill>
            </a:endParaRPr>
          </a:p>
        </p:txBody>
      </p:sp>
      <p:pic>
        <p:nvPicPr>
          <p:cNvPr id="4" name="Bild 3" descr="log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672" y="3526840"/>
            <a:ext cx="5688632" cy="1532448"/>
          </a:xfrm>
          <a:prstGeom prst="rect">
            <a:avLst/>
          </a:prstGeom>
        </p:spPr>
      </p:pic>
    </p:spTree>
    <p:extLst>
      <p:ext uri="{BB962C8B-B14F-4D97-AF65-F5344CB8AC3E}">
        <p14:creationId xmlns:p14="http://schemas.microsoft.com/office/powerpoint/2010/main" val="4195111681"/>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
            </a:r>
            <a:br>
              <a:rPr lang="de-DE" dirty="0" smtClean="0"/>
            </a:br>
            <a:endParaRPr lang="de-DE" dirty="0"/>
          </a:p>
        </p:txBody>
      </p:sp>
      <p:sp>
        <p:nvSpPr>
          <p:cNvPr id="2" name="Textfeld 1"/>
          <p:cNvSpPr txBox="1"/>
          <p:nvPr/>
        </p:nvSpPr>
        <p:spPr>
          <a:xfrm>
            <a:off x="5724128" y="3501008"/>
            <a:ext cx="2016224" cy="1754327"/>
          </a:xfrm>
          <a:prstGeom prst="rect">
            <a:avLst/>
          </a:prstGeom>
          <a:solidFill>
            <a:schemeClr val="bg1"/>
          </a:solidFill>
        </p:spPr>
        <p:txBody>
          <a:bodyPr wrap="square" rtlCol="0">
            <a:spAutoFit/>
          </a:bodyPr>
          <a:lstStyle/>
          <a:p>
            <a:endParaRPr lang="de-DE" dirty="0" smtClean="0"/>
          </a:p>
          <a:p>
            <a:endParaRPr lang="de-DE" dirty="0"/>
          </a:p>
          <a:p>
            <a:endParaRPr lang="de-DE" dirty="0" smtClean="0"/>
          </a:p>
          <a:p>
            <a:endParaRPr lang="de-DE" dirty="0"/>
          </a:p>
          <a:p>
            <a:endParaRPr lang="de-DE" dirty="0" smtClean="0"/>
          </a:p>
          <a:p>
            <a:endParaRPr lang="de-DE" dirty="0"/>
          </a:p>
        </p:txBody>
      </p:sp>
      <p:pic>
        <p:nvPicPr>
          <p:cNvPr id="5" name="Bild 4" descr="QmGHPgc.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4128" y="3212976"/>
            <a:ext cx="2160240" cy="2160240"/>
          </a:xfrm>
          <a:prstGeom prst="rect">
            <a:avLst/>
          </a:prstGeom>
        </p:spPr>
      </p:pic>
      <p:pic>
        <p:nvPicPr>
          <p:cNvPr id="7" name="Inhaltsplatzhalter 6" descr="yeoman.png"/>
          <p:cNvPicPr>
            <a:picLocks noGrp="1" noChangeAspect="1"/>
          </p:cNvPicPr>
          <p:nvPr>
            <p:ph idx="1"/>
          </p:nvPr>
        </p:nvPicPr>
        <p:blipFill>
          <a:blip r:embed="rId3">
            <a:extLst>
              <a:ext uri="{28A0092B-C50C-407E-A947-70E740481C1C}">
                <a14:useLocalDpi xmlns:a14="http://schemas.microsoft.com/office/drawing/2010/main" val="0"/>
              </a:ext>
            </a:extLst>
          </a:blip>
          <a:srcRect t="-5533" b="-5533"/>
          <a:stretch>
            <a:fillRect/>
          </a:stretch>
        </p:blipFill>
        <p:spPr>
          <a:xfrm>
            <a:off x="252413" y="1412776"/>
            <a:ext cx="8496300" cy="4373563"/>
          </a:xfrm>
        </p:spPr>
      </p:pic>
      <p:sp>
        <p:nvSpPr>
          <p:cNvPr id="8" name="Textfeld 7"/>
          <p:cNvSpPr txBox="1"/>
          <p:nvPr/>
        </p:nvSpPr>
        <p:spPr>
          <a:xfrm>
            <a:off x="255365" y="5589240"/>
            <a:ext cx="4464496" cy="369332"/>
          </a:xfrm>
          <a:prstGeom prst="rect">
            <a:avLst/>
          </a:prstGeom>
          <a:noFill/>
        </p:spPr>
        <p:txBody>
          <a:bodyPr wrap="square" rtlCol="0">
            <a:spAutoFit/>
          </a:bodyPr>
          <a:lstStyle/>
          <a:p>
            <a:r>
              <a:rPr lang="de-DE" dirty="0"/>
              <a:t>http://</a:t>
            </a:r>
            <a:r>
              <a:rPr lang="de-DE" dirty="0" err="1"/>
              <a:t>yeoman.io</a:t>
            </a:r>
            <a:r>
              <a:rPr lang="de-DE" dirty="0"/>
              <a:t>/</a:t>
            </a:r>
          </a:p>
        </p:txBody>
      </p:sp>
    </p:spTree>
    <p:extLst>
      <p:ext uri="{BB962C8B-B14F-4D97-AF65-F5344CB8AC3E}">
        <p14:creationId xmlns:p14="http://schemas.microsoft.com/office/powerpoint/2010/main" val="2296647270"/>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err="1"/>
              <a:t>Yo</a:t>
            </a:r>
            <a:r>
              <a:rPr lang="de-DE" dirty="0"/>
              <a:t> </a:t>
            </a:r>
            <a:r>
              <a:rPr lang="de-DE" dirty="0" err="1"/>
              <a:t>scaffolds</a:t>
            </a:r>
            <a:r>
              <a:rPr lang="de-DE" dirty="0"/>
              <a:t> out a </a:t>
            </a:r>
            <a:r>
              <a:rPr lang="de-DE" dirty="0" err="1"/>
              <a:t>new</a:t>
            </a:r>
            <a:r>
              <a:rPr lang="de-DE" dirty="0"/>
              <a:t> </a:t>
            </a:r>
            <a:r>
              <a:rPr lang="de-DE" dirty="0" err="1"/>
              <a:t>application</a:t>
            </a:r>
            <a:r>
              <a:rPr lang="de-DE" dirty="0"/>
              <a:t>, </a:t>
            </a:r>
            <a:r>
              <a:rPr lang="de-DE" dirty="0" err="1"/>
              <a:t>writing</a:t>
            </a:r>
            <a:r>
              <a:rPr lang="de-DE" dirty="0"/>
              <a:t> </a:t>
            </a:r>
            <a:r>
              <a:rPr lang="de-DE" dirty="0" err="1"/>
              <a:t>your</a:t>
            </a:r>
            <a:r>
              <a:rPr lang="de-DE" dirty="0"/>
              <a:t> </a:t>
            </a:r>
            <a:r>
              <a:rPr lang="de-DE" dirty="0" err="1"/>
              <a:t>Grunt</a:t>
            </a:r>
            <a:r>
              <a:rPr lang="de-DE" dirty="0"/>
              <a:t> </a:t>
            </a:r>
            <a:r>
              <a:rPr lang="de-DE" dirty="0" err="1"/>
              <a:t>configuration</a:t>
            </a:r>
            <a:r>
              <a:rPr lang="de-DE" dirty="0"/>
              <a:t> </a:t>
            </a:r>
            <a:r>
              <a:rPr lang="de-DE" dirty="0" err="1"/>
              <a:t>and</a:t>
            </a:r>
            <a:r>
              <a:rPr lang="de-DE" dirty="0"/>
              <a:t> </a:t>
            </a:r>
            <a:r>
              <a:rPr lang="de-DE" dirty="0" err="1"/>
              <a:t>pulling</a:t>
            </a:r>
            <a:r>
              <a:rPr lang="de-DE" dirty="0"/>
              <a:t> in relevant </a:t>
            </a:r>
            <a:r>
              <a:rPr lang="de-DE" dirty="0" err="1"/>
              <a:t>Grunt</a:t>
            </a:r>
            <a:r>
              <a:rPr lang="de-DE" dirty="0"/>
              <a:t> </a:t>
            </a:r>
            <a:r>
              <a:rPr lang="de-DE" dirty="0" err="1"/>
              <a:t>tasks</a:t>
            </a:r>
            <a:r>
              <a:rPr lang="de-DE" dirty="0"/>
              <a:t> </a:t>
            </a:r>
            <a:r>
              <a:rPr lang="de-DE" dirty="0" err="1"/>
              <a:t>that</a:t>
            </a:r>
            <a:r>
              <a:rPr lang="de-DE" dirty="0"/>
              <a:t> </a:t>
            </a:r>
            <a:r>
              <a:rPr lang="de-DE" dirty="0" err="1"/>
              <a:t>you</a:t>
            </a:r>
            <a:r>
              <a:rPr lang="de-DE" dirty="0"/>
              <a:t> </a:t>
            </a:r>
            <a:r>
              <a:rPr lang="de-DE" dirty="0" err="1"/>
              <a:t>might</a:t>
            </a:r>
            <a:r>
              <a:rPr lang="de-DE" dirty="0"/>
              <a:t> </a:t>
            </a:r>
            <a:r>
              <a:rPr lang="de-DE" dirty="0" err="1"/>
              <a:t>need</a:t>
            </a:r>
            <a:r>
              <a:rPr lang="de-DE" dirty="0"/>
              <a:t> </a:t>
            </a:r>
            <a:r>
              <a:rPr lang="de-DE" dirty="0" err="1"/>
              <a:t>for</a:t>
            </a:r>
            <a:r>
              <a:rPr lang="de-DE" dirty="0"/>
              <a:t> </a:t>
            </a:r>
            <a:r>
              <a:rPr lang="de-DE" dirty="0" err="1"/>
              <a:t>your</a:t>
            </a:r>
            <a:r>
              <a:rPr lang="de-DE" dirty="0"/>
              <a:t> </a:t>
            </a:r>
            <a:r>
              <a:rPr lang="de-DE" dirty="0" err="1"/>
              <a:t>build</a:t>
            </a:r>
            <a:r>
              <a:rPr lang="de-DE" dirty="0"/>
              <a:t>.</a:t>
            </a:r>
          </a:p>
        </p:txBody>
      </p:sp>
      <p:sp>
        <p:nvSpPr>
          <p:cNvPr id="3" name="Titel 2"/>
          <p:cNvSpPr>
            <a:spLocks noGrp="1"/>
          </p:cNvSpPr>
          <p:nvPr>
            <p:ph type="title"/>
          </p:nvPr>
        </p:nvSpPr>
        <p:spPr/>
        <p:txBody>
          <a:bodyPr/>
          <a:lstStyle/>
          <a:p>
            <a:r>
              <a:rPr lang="de-DE" dirty="0" err="1" smtClean="0"/>
              <a:t>Yeoman</a:t>
            </a:r>
            <a:r>
              <a:rPr lang="de-DE" dirty="0" smtClean="0"/>
              <a:t> – Maven für JavaScript ;-)</a:t>
            </a:r>
            <a:endParaRPr lang="de-DE" dirty="0"/>
          </a:p>
        </p:txBody>
      </p:sp>
      <p:pic>
        <p:nvPicPr>
          <p:cNvPr id="4" name="Bild 3" descr="yeoman-log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6600" y="2562225"/>
            <a:ext cx="4749800" cy="4114800"/>
          </a:xfrm>
          <a:prstGeom prst="rect">
            <a:avLst/>
          </a:prstGeom>
        </p:spPr>
      </p:pic>
    </p:spTree>
    <p:extLst>
      <p:ext uri="{BB962C8B-B14F-4D97-AF65-F5344CB8AC3E}">
        <p14:creationId xmlns:p14="http://schemas.microsoft.com/office/powerpoint/2010/main" val="3374607040"/>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Features des </a:t>
            </a:r>
            <a:r>
              <a:rPr lang="de-DE" dirty="0" err="1" smtClean="0"/>
              <a:t>Webapp</a:t>
            </a:r>
            <a:r>
              <a:rPr lang="de-DE" dirty="0" smtClean="0"/>
              <a:t> Generators</a:t>
            </a:r>
            <a:endParaRPr lang="de-DE" dirty="0"/>
          </a:p>
        </p:txBody>
      </p:sp>
      <p:sp>
        <p:nvSpPr>
          <p:cNvPr id="3" name="Textplatzhalter 2"/>
          <p:cNvSpPr>
            <a:spLocks noGrp="1"/>
          </p:cNvSpPr>
          <p:nvPr>
            <p:ph type="body" sz="quarter" idx="11"/>
          </p:nvPr>
        </p:nvSpPr>
        <p:spPr/>
        <p:txBody>
          <a:bodyPr/>
          <a:lstStyle/>
          <a:p>
            <a:r>
              <a:rPr lang="de-DE" dirty="0"/>
              <a:t>CSS </a:t>
            </a:r>
            <a:r>
              <a:rPr lang="de-DE" dirty="0" err="1"/>
              <a:t>Autoprefixing</a:t>
            </a:r>
            <a:endParaRPr lang="de-DE" dirty="0"/>
          </a:p>
          <a:p>
            <a:r>
              <a:rPr lang="de-DE" dirty="0" err="1"/>
              <a:t>Built</a:t>
            </a:r>
            <a:r>
              <a:rPr lang="de-DE" dirty="0"/>
              <a:t>-in </a:t>
            </a:r>
            <a:r>
              <a:rPr lang="de-DE" dirty="0" err="1"/>
              <a:t>preview</a:t>
            </a:r>
            <a:r>
              <a:rPr lang="de-DE" dirty="0"/>
              <a:t> </a:t>
            </a:r>
            <a:r>
              <a:rPr lang="de-DE" dirty="0" err="1"/>
              <a:t>server</a:t>
            </a:r>
            <a:r>
              <a:rPr lang="de-DE" dirty="0"/>
              <a:t> </a:t>
            </a:r>
            <a:r>
              <a:rPr lang="de-DE" dirty="0" err="1"/>
              <a:t>with</a:t>
            </a:r>
            <a:r>
              <a:rPr lang="de-DE" dirty="0"/>
              <a:t> </a:t>
            </a:r>
            <a:r>
              <a:rPr lang="de-DE" dirty="0" err="1"/>
              <a:t>LiveReload</a:t>
            </a:r>
            <a:endParaRPr lang="de-DE" dirty="0"/>
          </a:p>
          <a:p>
            <a:r>
              <a:rPr lang="de-DE" dirty="0" err="1"/>
              <a:t>Automagically</a:t>
            </a:r>
            <a:r>
              <a:rPr lang="de-DE" dirty="0"/>
              <a:t> </a:t>
            </a:r>
            <a:r>
              <a:rPr lang="de-DE" dirty="0" err="1"/>
              <a:t>compile</a:t>
            </a:r>
            <a:r>
              <a:rPr lang="de-DE" dirty="0"/>
              <a:t> </a:t>
            </a:r>
            <a:r>
              <a:rPr lang="de-DE" dirty="0" err="1"/>
              <a:t>CoffeeScript</a:t>
            </a:r>
            <a:r>
              <a:rPr lang="de-DE" dirty="0"/>
              <a:t> &amp; </a:t>
            </a:r>
            <a:r>
              <a:rPr lang="de-DE" dirty="0" err="1"/>
              <a:t>Sass</a:t>
            </a:r>
            <a:endParaRPr lang="de-DE" dirty="0"/>
          </a:p>
          <a:p>
            <a:r>
              <a:rPr lang="de-DE" dirty="0" err="1"/>
              <a:t>Automagically</a:t>
            </a:r>
            <a:r>
              <a:rPr lang="de-DE" dirty="0"/>
              <a:t> </a:t>
            </a:r>
            <a:r>
              <a:rPr lang="de-DE" dirty="0" err="1"/>
              <a:t>lint</a:t>
            </a:r>
            <a:r>
              <a:rPr lang="de-DE" dirty="0"/>
              <a:t> </a:t>
            </a:r>
            <a:r>
              <a:rPr lang="de-DE" dirty="0" err="1"/>
              <a:t>your</a:t>
            </a:r>
            <a:r>
              <a:rPr lang="de-DE" dirty="0"/>
              <a:t> </a:t>
            </a:r>
            <a:r>
              <a:rPr lang="de-DE" dirty="0" err="1"/>
              <a:t>scripts</a:t>
            </a:r>
            <a:endParaRPr lang="de-DE" dirty="0"/>
          </a:p>
          <a:p>
            <a:r>
              <a:rPr lang="de-DE" dirty="0" err="1"/>
              <a:t>Automagically</a:t>
            </a:r>
            <a:r>
              <a:rPr lang="de-DE" dirty="0"/>
              <a:t> </a:t>
            </a:r>
            <a:r>
              <a:rPr lang="de-DE" dirty="0" err="1"/>
              <a:t>wire</a:t>
            </a:r>
            <a:r>
              <a:rPr lang="de-DE" dirty="0"/>
              <a:t> </a:t>
            </a:r>
            <a:r>
              <a:rPr lang="de-DE" dirty="0" err="1"/>
              <a:t>up</a:t>
            </a:r>
            <a:r>
              <a:rPr lang="de-DE" dirty="0"/>
              <a:t> </a:t>
            </a:r>
            <a:r>
              <a:rPr lang="de-DE" dirty="0" err="1"/>
              <a:t>your</a:t>
            </a:r>
            <a:r>
              <a:rPr lang="de-DE" dirty="0"/>
              <a:t> Bower </a:t>
            </a:r>
            <a:r>
              <a:rPr lang="de-DE" dirty="0" err="1"/>
              <a:t>components</a:t>
            </a:r>
            <a:r>
              <a:rPr lang="de-DE" dirty="0"/>
              <a:t> </a:t>
            </a:r>
            <a:r>
              <a:rPr lang="de-DE" dirty="0" err="1"/>
              <a:t>with</a:t>
            </a:r>
            <a:r>
              <a:rPr lang="de-DE" dirty="0"/>
              <a:t> </a:t>
            </a:r>
            <a:r>
              <a:rPr lang="de-DE" dirty="0" err="1"/>
              <a:t>grunt-wiredep</a:t>
            </a:r>
            <a:r>
              <a:rPr lang="de-DE" dirty="0"/>
              <a:t>.</a:t>
            </a:r>
          </a:p>
          <a:p>
            <a:r>
              <a:rPr lang="de-DE" dirty="0" err="1"/>
              <a:t>Awesome</a:t>
            </a:r>
            <a:r>
              <a:rPr lang="de-DE" dirty="0"/>
              <a:t> </a:t>
            </a:r>
            <a:r>
              <a:rPr lang="de-DE" dirty="0" smtClean="0"/>
              <a:t>Image</a:t>
            </a:r>
            <a:endParaRPr lang="de-DE" dirty="0"/>
          </a:p>
          <a:p>
            <a:r>
              <a:rPr lang="de-DE" dirty="0"/>
              <a:t>Mocha Unit </a:t>
            </a:r>
            <a:r>
              <a:rPr lang="de-DE" dirty="0" err="1"/>
              <a:t>Testing</a:t>
            </a:r>
            <a:r>
              <a:rPr lang="de-DE" dirty="0"/>
              <a:t> </a:t>
            </a:r>
            <a:r>
              <a:rPr lang="de-DE" dirty="0" err="1"/>
              <a:t>with</a:t>
            </a:r>
            <a:r>
              <a:rPr lang="de-DE" dirty="0"/>
              <a:t> </a:t>
            </a:r>
            <a:r>
              <a:rPr lang="de-DE" dirty="0" err="1"/>
              <a:t>PhantomJS</a:t>
            </a:r>
            <a:endParaRPr lang="de-DE" dirty="0"/>
          </a:p>
          <a:p>
            <a:r>
              <a:rPr lang="de-DE" dirty="0" smtClean="0"/>
              <a:t>Optional: Bootstrap </a:t>
            </a:r>
            <a:r>
              <a:rPr lang="de-DE" dirty="0" err="1"/>
              <a:t>for</a:t>
            </a:r>
            <a:r>
              <a:rPr lang="de-DE" dirty="0"/>
              <a:t> </a:t>
            </a:r>
            <a:r>
              <a:rPr lang="de-DE" dirty="0" err="1" smtClean="0"/>
              <a:t>Sass</a:t>
            </a:r>
            <a:r>
              <a:rPr lang="de-DE" dirty="0" smtClean="0"/>
              <a:t> </a:t>
            </a:r>
            <a:r>
              <a:rPr lang="de-DE" dirty="0" err="1" smtClean="0"/>
              <a:t>and</a:t>
            </a:r>
            <a:r>
              <a:rPr lang="de-DE" dirty="0" smtClean="0"/>
              <a:t> </a:t>
            </a:r>
            <a:r>
              <a:rPr lang="de-DE" dirty="0" err="1" smtClean="0"/>
              <a:t>Leaner</a:t>
            </a:r>
            <a:r>
              <a:rPr lang="de-DE" dirty="0" smtClean="0"/>
              <a:t> </a:t>
            </a:r>
            <a:r>
              <a:rPr lang="de-DE" dirty="0" err="1"/>
              <a:t>Modernizr</a:t>
            </a:r>
            <a:r>
              <a:rPr lang="de-DE" dirty="0"/>
              <a:t> </a:t>
            </a:r>
            <a:r>
              <a:rPr lang="de-DE" dirty="0" err="1" smtClean="0"/>
              <a:t>builds</a:t>
            </a:r>
            <a:endParaRPr lang="de-DE" dirty="0"/>
          </a:p>
          <a:p>
            <a:endParaRPr lang="de-DE" dirty="0"/>
          </a:p>
        </p:txBody>
      </p:sp>
    </p:spTree>
    <p:extLst>
      <p:ext uri="{BB962C8B-B14F-4D97-AF65-F5344CB8AC3E}">
        <p14:creationId xmlns:p14="http://schemas.microsoft.com/office/powerpoint/2010/main" val="69475427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r>
              <a:rPr lang="de-DE" dirty="0" smtClean="0"/>
              <a:t>$ </a:t>
            </a:r>
            <a:r>
              <a:rPr lang="de-DE" dirty="0" err="1" smtClean="0"/>
              <a:t>npm</a:t>
            </a:r>
            <a:r>
              <a:rPr lang="de-DE" dirty="0" smtClean="0"/>
              <a:t> </a:t>
            </a:r>
            <a:r>
              <a:rPr lang="de-DE" dirty="0" err="1"/>
              <a:t>install</a:t>
            </a:r>
            <a:r>
              <a:rPr lang="de-DE" dirty="0"/>
              <a:t> -</a:t>
            </a:r>
            <a:r>
              <a:rPr lang="de-DE" dirty="0" err="1"/>
              <a:t>g</a:t>
            </a:r>
            <a:r>
              <a:rPr lang="de-DE" dirty="0"/>
              <a:t> </a:t>
            </a:r>
            <a:r>
              <a:rPr lang="de-DE" dirty="0" err="1"/>
              <a:t>yo</a:t>
            </a:r>
            <a:r>
              <a:rPr lang="de-DE" dirty="0"/>
              <a:t> </a:t>
            </a:r>
            <a:r>
              <a:rPr lang="de-DE" dirty="0" err="1"/>
              <a:t>grunt</a:t>
            </a:r>
            <a:r>
              <a:rPr lang="de-DE" dirty="0"/>
              <a:t>-cli </a:t>
            </a:r>
            <a:r>
              <a:rPr lang="de-DE" dirty="0" err="1" smtClean="0"/>
              <a:t>bower</a:t>
            </a:r>
            <a:r>
              <a:rPr lang="de-DE" dirty="0"/>
              <a:t> generator-</a:t>
            </a:r>
            <a:r>
              <a:rPr lang="de-DE" dirty="0" err="1"/>
              <a:t>webapp</a:t>
            </a:r>
            <a:endParaRPr lang="de-DE" dirty="0" smtClean="0"/>
          </a:p>
          <a:p>
            <a:r>
              <a:rPr lang="de-DE" dirty="0" smtClean="0"/>
              <a:t>$ </a:t>
            </a:r>
            <a:r>
              <a:rPr lang="de-DE" dirty="0" err="1" smtClean="0"/>
              <a:t>yo</a:t>
            </a:r>
            <a:r>
              <a:rPr lang="de-DE" dirty="0" smtClean="0"/>
              <a:t> </a:t>
            </a:r>
            <a:r>
              <a:rPr lang="de-DE" dirty="0" err="1" smtClean="0"/>
              <a:t>webapp</a:t>
            </a:r>
            <a:endParaRPr lang="de-DE" dirty="0"/>
          </a:p>
          <a:p>
            <a:r>
              <a:rPr lang="de-DE" dirty="0" smtClean="0"/>
              <a:t>$ </a:t>
            </a:r>
            <a:r>
              <a:rPr lang="de-DE" dirty="0" err="1" smtClean="0"/>
              <a:t>npm</a:t>
            </a:r>
            <a:r>
              <a:rPr lang="de-DE" dirty="0" smtClean="0"/>
              <a:t> </a:t>
            </a:r>
            <a:r>
              <a:rPr lang="de-DE" dirty="0" err="1"/>
              <a:t>install</a:t>
            </a:r>
            <a:r>
              <a:rPr lang="de-DE" dirty="0"/>
              <a:t> </a:t>
            </a:r>
            <a:endParaRPr lang="de-DE" dirty="0" smtClean="0"/>
          </a:p>
        </p:txBody>
      </p:sp>
      <p:sp>
        <p:nvSpPr>
          <p:cNvPr id="3" name="Titel 2"/>
          <p:cNvSpPr>
            <a:spLocks noGrp="1"/>
          </p:cNvSpPr>
          <p:nvPr>
            <p:ph type="title"/>
          </p:nvPr>
        </p:nvSpPr>
        <p:spPr/>
        <p:txBody>
          <a:bodyPr/>
          <a:lstStyle/>
          <a:p>
            <a:r>
              <a:rPr lang="de-DE" dirty="0" err="1" smtClean="0"/>
              <a:t>Yeoman</a:t>
            </a:r>
            <a:endParaRPr lang="de-DE" dirty="0"/>
          </a:p>
        </p:txBody>
      </p:sp>
    </p:spTree>
    <p:extLst>
      <p:ext uri="{BB962C8B-B14F-4D97-AF65-F5344CB8AC3E}">
        <p14:creationId xmlns:p14="http://schemas.microsoft.com/office/powerpoint/2010/main" val="3095716194"/>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a:t>Bower </a:t>
            </a:r>
            <a:r>
              <a:rPr lang="de-DE" dirty="0" err="1"/>
              <a:t>is</a:t>
            </a:r>
            <a:r>
              <a:rPr lang="de-DE" dirty="0"/>
              <a:t> </a:t>
            </a:r>
            <a:r>
              <a:rPr lang="de-DE" dirty="0" err="1"/>
              <a:t>used</a:t>
            </a:r>
            <a:r>
              <a:rPr lang="de-DE" dirty="0"/>
              <a:t> </a:t>
            </a:r>
            <a:r>
              <a:rPr lang="de-DE" dirty="0" err="1"/>
              <a:t>for</a:t>
            </a:r>
            <a:r>
              <a:rPr lang="de-DE" dirty="0"/>
              <a:t> </a:t>
            </a:r>
            <a:r>
              <a:rPr lang="de-DE" dirty="0" err="1"/>
              <a:t>dependency</a:t>
            </a:r>
            <a:r>
              <a:rPr lang="de-DE" dirty="0"/>
              <a:t> </a:t>
            </a:r>
            <a:r>
              <a:rPr lang="de-DE" dirty="0" err="1"/>
              <a:t>management</a:t>
            </a:r>
            <a:r>
              <a:rPr lang="de-DE" dirty="0"/>
              <a:t>, so </a:t>
            </a:r>
            <a:r>
              <a:rPr lang="de-DE" dirty="0" err="1"/>
              <a:t>that</a:t>
            </a:r>
            <a:r>
              <a:rPr lang="de-DE" dirty="0"/>
              <a:t> </a:t>
            </a:r>
            <a:r>
              <a:rPr lang="de-DE" dirty="0" err="1"/>
              <a:t>you</a:t>
            </a:r>
            <a:r>
              <a:rPr lang="de-DE" dirty="0"/>
              <a:t> </a:t>
            </a:r>
            <a:r>
              <a:rPr lang="de-DE" dirty="0" err="1"/>
              <a:t>no</a:t>
            </a:r>
            <a:r>
              <a:rPr lang="de-DE" dirty="0"/>
              <a:t> </a:t>
            </a:r>
            <a:r>
              <a:rPr lang="de-DE" dirty="0" err="1"/>
              <a:t>longer</a:t>
            </a:r>
            <a:r>
              <a:rPr lang="de-DE" dirty="0"/>
              <a:t> </a:t>
            </a:r>
            <a:r>
              <a:rPr lang="de-DE" dirty="0" err="1"/>
              <a:t>have</a:t>
            </a:r>
            <a:r>
              <a:rPr lang="de-DE" dirty="0"/>
              <a:t> </a:t>
            </a:r>
            <a:r>
              <a:rPr lang="de-DE" dirty="0" err="1"/>
              <a:t>to</a:t>
            </a:r>
            <a:r>
              <a:rPr lang="de-DE" dirty="0"/>
              <a:t> </a:t>
            </a:r>
            <a:r>
              <a:rPr lang="de-DE" dirty="0" err="1"/>
              <a:t>manually</a:t>
            </a:r>
            <a:r>
              <a:rPr lang="de-DE" dirty="0"/>
              <a:t> </a:t>
            </a:r>
            <a:r>
              <a:rPr lang="de-DE" dirty="0" err="1"/>
              <a:t>download</a:t>
            </a:r>
            <a:r>
              <a:rPr lang="de-DE" dirty="0"/>
              <a:t> </a:t>
            </a:r>
            <a:r>
              <a:rPr lang="de-DE" dirty="0" err="1"/>
              <a:t>and</a:t>
            </a:r>
            <a:r>
              <a:rPr lang="de-DE" dirty="0"/>
              <a:t> manage </a:t>
            </a:r>
            <a:r>
              <a:rPr lang="de-DE" dirty="0" err="1"/>
              <a:t>your</a:t>
            </a:r>
            <a:r>
              <a:rPr lang="de-DE" dirty="0"/>
              <a:t> </a:t>
            </a:r>
            <a:r>
              <a:rPr lang="de-DE" dirty="0" err="1"/>
              <a:t>scripts</a:t>
            </a:r>
            <a:r>
              <a:rPr lang="de-DE" dirty="0"/>
              <a:t>.</a:t>
            </a:r>
          </a:p>
        </p:txBody>
      </p:sp>
      <p:sp>
        <p:nvSpPr>
          <p:cNvPr id="3" name="Titel 2"/>
          <p:cNvSpPr>
            <a:spLocks noGrp="1"/>
          </p:cNvSpPr>
          <p:nvPr>
            <p:ph type="title"/>
          </p:nvPr>
        </p:nvSpPr>
        <p:spPr/>
        <p:txBody>
          <a:bodyPr/>
          <a:lstStyle/>
          <a:p>
            <a:r>
              <a:rPr lang="de-DE" dirty="0" smtClean="0"/>
              <a:t>Bower</a:t>
            </a:r>
            <a:endParaRPr lang="de-DE" dirty="0"/>
          </a:p>
        </p:txBody>
      </p:sp>
      <p:pic>
        <p:nvPicPr>
          <p:cNvPr id="4" name="Bild 3" descr="QmGHPgc.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5816" y="2623344"/>
            <a:ext cx="4234656" cy="4234656"/>
          </a:xfrm>
          <a:prstGeom prst="rect">
            <a:avLst/>
          </a:prstGeom>
        </p:spPr>
      </p:pic>
    </p:spTree>
    <p:extLst>
      <p:ext uri="{BB962C8B-B14F-4D97-AF65-F5344CB8AC3E}">
        <p14:creationId xmlns:p14="http://schemas.microsoft.com/office/powerpoint/2010/main" val="3323112146"/>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r>
              <a:rPr lang="de-DE" sz="1400" dirty="0" smtClean="0"/>
              <a:t>$ </a:t>
            </a:r>
            <a:r>
              <a:rPr lang="de-DE" sz="1400" dirty="0" err="1"/>
              <a:t>bower</a:t>
            </a:r>
            <a:r>
              <a:rPr lang="de-DE" sz="1400" dirty="0"/>
              <a:t> </a:t>
            </a:r>
            <a:r>
              <a:rPr lang="de-DE" sz="1400" dirty="0" err="1"/>
              <a:t>install</a:t>
            </a:r>
            <a:endParaRPr lang="de-DE" sz="1400" dirty="0"/>
          </a:p>
          <a:p>
            <a:r>
              <a:rPr lang="de-DE" sz="1400" dirty="0" smtClean="0"/>
              <a:t>$ </a:t>
            </a:r>
            <a:r>
              <a:rPr lang="de-DE" sz="1400" dirty="0" err="1" smtClean="0"/>
              <a:t>bower</a:t>
            </a:r>
            <a:r>
              <a:rPr lang="de-DE" sz="1400" dirty="0" smtClean="0"/>
              <a:t> </a:t>
            </a:r>
            <a:r>
              <a:rPr lang="de-DE" sz="1400" dirty="0" err="1"/>
              <a:t>search</a:t>
            </a:r>
            <a:r>
              <a:rPr lang="de-DE" sz="1400" dirty="0"/>
              <a:t> </a:t>
            </a:r>
            <a:r>
              <a:rPr lang="de-DE" sz="1400" dirty="0" err="1"/>
              <a:t>jquery-</a:t>
            </a:r>
            <a:r>
              <a:rPr lang="de-DE" sz="1400" dirty="0" err="1" smtClean="0"/>
              <a:t>ui</a:t>
            </a:r>
            <a:endParaRPr lang="de-DE" sz="1400" dirty="0" smtClean="0"/>
          </a:p>
          <a:p>
            <a:endParaRPr lang="de-DE" sz="1400" dirty="0"/>
          </a:p>
          <a:p>
            <a:endParaRPr lang="de-DE" sz="1400" dirty="0" smtClean="0"/>
          </a:p>
          <a:p>
            <a:r>
              <a:rPr lang="de-DE" sz="1400" dirty="0"/>
              <a:t>Search </a:t>
            </a:r>
            <a:r>
              <a:rPr lang="de-DE" sz="1400" dirty="0" err="1"/>
              <a:t>results</a:t>
            </a:r>
            <a:r>
              <a:rPr lang="de-DE" sz="1400" dirty="0" smtClean="0"/>
              <a:t>:</a:t>
            </a:r>
            <a:endParaRPr lang="de-DE" sz="1400" dirty="0"/>
          </a:p>
          <a:p>
            <a:r>
              <a:rPr lang="de-DE" sz="1400" dirty="0"/>
              <a:t>	  - </a:t>
            </a:r>
            <a:r>
              <a:rPr lang="de-DE" sz="1400" dirty="0" err="1"/>
              <a:t>jquery-ui</a:t>
            </a:r>
            <a:r>
              <a:rPr lang="de-DE" sz="1400" dirty="0"/>
              <a:t> </a:t>
            </a:r>
            <a:r>
              <a:rPr lang="de-DE" sz="1400" dirty="0" err="1"/>
              <a:t>git</a:t>
            </a:r>
            <a:r>
              <a:rPr lang="de-DE" sz="1400" dirty="0"/>
              <a:t>://</a:t>
            </a:r>
            <a:r>
              <a:rPr lang="de-DE" sz="1400" dirty="0" err="1"/>
              <a:t>github.com</a:t>
            </a:r>
            <a:r>
              <a:rPr lang="de-DE" sz="1400" dirty="0"/>
              <a:t>/</a:t>
            </a:r>
            <a:r>
              <a:rPr lang="de-DE" sz="1400" dirty="0" err="1"/>
              <a:t>components</a:t>
            </a:r>
            <a:r>
              <a:rPr lang="de-DE" sz="1400" dirty="0"/>
              <a:t>/</a:t>
            </a:r>
            <a:r>
              <a:rPr lang="de-DE" sz="1400" dirty="0" err="1"/>
              <a:t>jqueryui</a:t>
            </a:r>
            <a:endParaRPr lang="de-DE" sz="1400" dirty="0"/>
          </a:p>
          <a:p>
            <a:r>
              <a:rPr lang="de-DE" sz="1400" dirty="0"/>
              <a:t>	  - </a:t>
            </a:r>
            <a:r>
              <a:rPr lang="de-DE" sz="1400" dirty="0" err="1"/>
              <a:t>jquery-ui-bootstrap</a:t>
            </a:r>
            <a:r>
              <a:rPr lang="de-DE" sz="1400" dirty="0"/>
              <a:t> </a:t>
            </a:r>
            <a:r>
              <a:rPr lang="de-DE" sz="1400" dirty="0" err="1"/>
              <a:t>git</a:t>
            </a:r>
            <a:r>
              <a:rPr lang="de-DE" sz="1400" dirty="0"/>
              <a:t>://</a:t>
            </a:r>
            <a:r>
              <a:rPr lang="de-DE" sz="1400" dirty="0" err="1"/>
              <a:t>github.com</a:t>
            </a:r>
            <a:r>
              <a:rPr lang="de-DE" sz="1400" dirty="0"/>
              <a:t>/</a:t>
            </a:r>
            <a:r>
              <a:rPr lang="de-DE" sz="1400" dirty="0" err="1"/>
              <a:t>gustavohenke</a:t>
            </a:r>
            <a:r>
              <a:rPr lang="de-DE" sz="1400" dirty="0"/>
              <a:t>/</a:t>
            </a:r>
            <a:r>
              <a:rPr lang="de-DE" sz="1400" dirty="0" err="1"/>
              <a:t>jquery-ui-bootstrap</a:t>
            </a:r>
            <a:endParaRPr lang="de-DE" sz="1400" dirty="0"/>
          </a:p>
          <a:p>
            <a:r>
              <a:rPr lang="de-DE" sz="1400" dirty="0"/>
              <a:t>   </a:t>
            </a:r>
            <a:r>
              <a:rPr lang="de-DE" sz="1400" dirty="0" smtClean="0"/>
              <a:t> - </a:t>
            </a:r>
            <a:r>
              <a:rPr lang="de-DE" sz="1400" dirty="0" err="1"/>
              <a:t>jquery</a:t>
            </a:r>
            <a:r>
              <a:rPr lang="de-DE" sz="1400" dirty="0"/>
              <a:t>-</a:t>
            </a:r>
            <a:r>
              <a:rPr lang="de-DE" sz="1400" dirty="0" err="1"/>
              <a:t>ui</a:t>
            </a:r>
            <a:r>
              <a:rPr lang="de-DE" sz="1400" dirty="0"/>
              <a:t>-</a:t>
            </a:r>
            <a:r>
              <a:rPr lang="de-DE" sz="1400" dirty="0" err="1"/>
              <a:t>touch</a:t>
            </a:r>
            <a:r>
              <a:rPr lang="de-DE" sz="1400" dirty="0"/>
              <a:t>-punch </a:t>
            </a:r>
            <a:r>
              <a:rPr lang="de-DE" sz="1400" dirty="0" err="1"/>
              <a:t>git</a:t>
            </a:r>
            <a:r>
              <a:rPr lang="de-DE" sz="1400" dirty="0"/>
              <a:t>://</a:t>
            </a:r>
            <a:r>
              <a:rPr lang="de-DE" sz="1400" dirty="0" err="1"/>
              <a:t>github.com</a:t>
            </a:r>
            <a:r>
              <a:rPr lang="de-DE" sz="1400" dirty="0"/>
              <a:t>/</a:t>
            </a:r>
            <a:r>
              <a:rPr lang="de-DE" sz="1400" dirty="0" err="1"/>
              <a:t>functino</a:t>
            </a:r>
            <a:r>
              <a:rPr lang="de-DE" sz="1400" dirty="0"/>
              <a:t>/</a:t>
            </a:r>
            <a:r>
              <a:rPr lang="de-DE" sz="1400" dirty="0" err="1"/>
              <a:t>jquery-ui-touch-punch.git</a:t>
            </a:r>
            <a:endParaRPr lang="de-DE" sz="1400" dirty="0"/>
          </a:p>
          <a:p>
            <a:r>
              <a:rPr lang="de-DE" sz="1400" dirty="0"/>
              <a:t>    </a:t>
            </a:r>
            <a:r>
              <a:rPr lang="de-DE" sz="1400" dirty="0" smtClean="0"/>
              <a:t>- </a:t>
            </a:r>
            <a:r>
              <a:rPr lang="de-DE" sz="1400" dirty="0" err="1"/>
              <a:t>jquery</a:t>
            </a:r>
            <a:r>
              <a:rPr lang="de-DE" sz="1400" dirty="0"/>
              <a:t>-</a:t>
            </a:r>
            <a:r>
              <a:rPr lang="de-DE" sz="1400" dirty="0" err="1"/>
              <a:t>ui</a:t>
            </a:r>
            <a:r>
              <a:rPr lang="de-DE" sz="1400" dirty="0"/>
              <a:t>-</a:t>
            </a:r>
            <a:r>
              <a:rPr lang="de-DE" sz="1400" dirty="0" err="1"/>
              <a:t>touch</a:t>
            </a:r>
            <a:r>
              <a:rPr lang="de-DE" sz="1400" dirty="0"/>
              <a:t>-punch-</a:t>
            </a:r>
            <a:r>
              <a:rPr lang="de-DE" sz="1400" dirty="0" err="1"/>
              <a:t>working</a:t>
            </a:r>
            <a:r>
              <a:rPr lang="de-DE" sz="1400" dirty="0"/>
              <a:t> </a:t>
            </a:r>
            <a:r>
              <a:rPr lang="de-DE" sz="1400" dirty="0" err="1"/>
              <a:t>git</a:t>
            </a:r>
            <a:r>
              <a:rPr lang="de-DE" sz="1400" dirty="0"/>
              <a:t>://</a:t>
            </a:r>
            <a:r>
              <a:rPr lang="de-DE" sz="1400" dirty="0" err="1"/>
              <a:t>github.com</a:t>
            </a:r>
            <a:r>
              <a:rPr lang="de-DE" sz="1400" dirty="0"/>
              <a:t>/</a:t>
            </a:r>
            <a:r>
              <a:rPr lang="de-DE" sz="1400" dirty="0" err="1"/>
              <a:t>yeco</a:t>
            </a:r>
            <a:r>
              <a:rPr lang="de-DE" sz="1400" dirty="0"/>
              <a:t>/</a:t>
            </a:r>
            <a:r>
              <a:rPr lang="de-DE" sz="1400" dirty="0" err="1"/>
              <a:t>jquery-ui-touch-punch.git</a:t>
            </a:r>
            <a:endParaRPr lang="de-DE" sz="1400" dirty="0"/>
          </a:p>
        </p:txBody>
      </p:sp>
      <p:sp>
        <p:nvSpPr>
          <p:cNvPr id="3" name="Titel 2"/>
          <p:cNvSpPr>
            <a:spLocks noGrp="1"/>
          </p:cNvSpPr>
          <p:nvPr>
            <p:ph type="title"/>
          </p:nvPr>
        </p:nvSpPr>
        <p:spPr/>
        <p:txBody>
          <a:bodyPr/>
          <a:lstStyle/>
          <a:p>
            <a:r>
              <a:rPr lang="de-DE" dirty="0" smtClean="0"/>
              <a:t>Bower</a:t>
            </a:r>
            <a:endParaRPr lang="de-DE" dirty="0"/>
          </a:p>
        </p:txBody>
      </p:sp>
    </p:spTree>
    <p:extLst>
      <p:ext uri="{BB962C8B-B14F-4D97-AF65-F5344CB8AC3E}">
        <p14:creationId xmlns:p14="http://schemas.microsoft.com/office/powerpoint/2010/main" val="325010736"/>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err="1"/>
              <a:t>Grunt</a:t>
            </a:r>
            <a:r>
              <a:rPr lang="de-DE" dirty="0"/>
              <a:t> </a:t>
            </a:r>
            <a:r>
              <a:rPr lang="de-DE" dirty="0" err="1"/>
              <a:t>is</a:t>
            </a:r>
            <a:r>
              <a:rPr lang="de-DE" dirty="0"/>
              <a:t> </a:t>
            </a:r>
            <a:r>
              <a:rPr lang="de-DE" dirty="0" err="1"/>
              <a:t>used</a:t>
            </a:r>
            <a:r>
              <a:rPr lang="de-DE" dirty="0"/>
              <a:t> </a:t>
            </a:r>
            <a:r>
              <a:rPr lang="de-DE" dirty="0" err="1"/>
              <a:t>to</a:t>
            </a:r>
            <a:r>
              <a:rPr lang="de-DE" dirty="0"/>
              <a:t> </a:t>
            </a:r>
            <a:r>
              <a:rPr lang="de-DE" dirty="0" err="1"/>
              <a:t>build</a:t>
            </a:r>
            <a:r>
              <a:rPr lang="de-DE" dirty="0"/>
              <a:t>, </a:t>
            </a:r>
            <a:r>
              <a:rPr lang="de-DE" dirty="0" err="1"/>
              <a:t>preview</a:t>
            </a:r>
            <a:r>
              <a:rPr lang="de-DE" dirty="0"/>
              <a:t> </a:t>
            </a:r>
            <a:r>
              <a:rPr lang="de-DE" dirty="0" err="1"/>
              <a:t>and</a:t>
            </a:r>
            <a:r>
              <a:rPr lang="de-DE" dirty="0"/>
              <a:t> </a:t>
            </a:r>
            <a:r>
              <a:rPr lang="de-DE" dirty="0" err="1"/>
              <a:t>test</a:t>
            </a:r>
            <a:r>
              <a:rPr lang="de-DE" dirty="0"/>
              <a:t> </a:t>
            </a:r>
            <a:r>
              <a:rPr lang="de-DE" dirty="0" err="1"/>
              <a:t>your</a:t>
            </a:r>
            <a:r>
              <a:rPr lang="de-DE" dirty="0"/>
              <a:t> </a:t>
            </a:r>
            <a:r>
              <a:rPr lang="de-DE" dirty="0" err="1"/>
              <a:t>project</a:t>
            </a:r>
            <a:r>
              <a:rPr lang="de-DE" dirty="0"/>
              <a:t>, </a:t>
            </a:r>
            <a:r>
              <a:rPr lang="de-DE" dirty="0" err="1"/>
              <a:t>thanks</a:t>
            </a:r>
            <a:r>
              <a:rPr lang="de-DE" dirty="0"/>
              <a:t> </a:t>
            </a:r>
            <a:r>
              <a:rPr lang="de-DE" dirty="0" err="1"/>
              <a:t>to</a:t>
            </a:r>
            <a:r>
              <a:rPr lang="de-DE" dirty="0"/>
              <a:t> </a:t>
            </a:r>
            <a:r>
              <a:rPr lang="de-DE" dirty="0" err="1"/>
              <a:t>help</a:t>
            </a:r>
            <a:r>
              <a:rPr lang="de-DE" dirty="0"/>
              <a:t> </a:t>
            </a:r>
            <a:r>
              <a:rPr lang="de-DE" dirty="0" err="1"/>
              <a:t>from</a:t>
            </a:r>
            <a:r>
              <a:rPr lang="de-DE" dirty="0"/>
              <a:t> </a:t>
            </a:r>
            <a:r>
              <a:rPr lang="de-DE" dirty="0" err="1"/>
              <a:t>tasks</a:t>
            </a:r>
            <a:r>
              <a:rPr lang="de-DE" dirty="0"/>
              <a:t> </a:t>
            </a:r>
            <a:r>
              <a:rPr lang="de-DE" dirty="0" err="1"/>
              <a:t>curated</a:t>
            </a:r>
            <a:r>
              <a:rPr lang="de-DE" dirty="0"/>
              <a:t> </a:t>
            </a:r>
            <a:r>
              <a:rPr lang="de-DE" dirty="0" err="1"/>
              <a:t>by</a:t>
            </a:r>
            <a:r>
              <a:rPr lang="de-DE" dirty="0"/>
              <a:t> </a:t>
            </a:r>
            <a:r>
              <a:rPr lang="de-DE" dirty="0" err="1"/>
              <a:t>the</a:t>
            </a:r>
            <a:r>
              <a:rPr lang="de-DE" dirty="0"/>
              <a:t> </a:t>
            </a:r>
            <a:r>
              <a:rPr lang="de-DE" dirty="0" err="1"/>
              <a:t>Yeoman</a:t>
            </a:r>
            <a:r>
              <a:rPr lang="de-DE" dirty="0"/>
              <a:t> </a:t>
            </a:r>
            <a:r>
              <a:rPr lang="de-DE" dirty="0" err="1"/>
              <a:t>team</a:t>
            </a:r>
            <a:r>
              <a:rPr lang="de-DE" dirty="0"/>
              <a:t> </a:t>
            </a:r>
            <a:r>
              <a:rPr lang="de-DE" dirty="0" err="1"/>
              <a:t>and</a:t>
            </a:r>
            <a:r>
              <a:rPr lang="de-DE" dirty="0"/>
              <a:t> </a:t>
            </a:r>
            <a:r>
              <a:rPr lang="de-DE" dirty="0" err="1"/>
              <a:t>grunt-contrib</a:t>
            </a:r>
            <a:r>
              <a:rPr lang="de-DE" dirty="0" smtClean="0"/>
              <a:t>.</a:t>
            </a:r>
            <a:endParaRPr lang="de-DE" dirty="0"/>
          </a:p>
        </p:txBody>
      </p:sp>
      <p:sp>
        <p:nvSpPr>
          <p:cNvPr id="3" name="Titel 2"/>
          <p:cNvSpPr>
            <a:spLocks noGrp="1"/>
          </p:cNvSpPr>
          <p:nvPr>
            <p:ph type="title"/>
          </p:nvPr>
        </p:nvSpPr>
        <p:spPr/>
        <p:txBody>
          <a:bodyPr/>
          <a:lstStyle/>
          <a:p>
            <a:r>
              <a:rPr lang="de-DE" dirty="0" err="1" smtClean="0"/>
              <a:t>Grunt</a:t>
            </a:r>
            <a:endParaRPr lang="de-DE" dirty="0"/>
          </a:p>
        </p:txBody>
      </p:sp>
      <p:pic>
        <p:nvPicPr>
          <p:cNvPr id="4" name="Bild 3" descr="grunt-log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9832" y="2852936"/>
            <a:ext cx="3217109" cy="3789040"/>
          </a:xfrm>
          <a:prstGeom prst="rect">
            <a:avLst/>
          </a:prstGeom>
        </p:spPr>
      </p:pic>
    </p:spTree>
    <p:extLst>
      <p:ext uri="{BB962C8B-B14F-4D97-AF65-F5344CB8AC3E}">
        <p14:creationId xmlns:p14="http://schemas.microsoft.com/office/powerpoint/2010/main" val="1057944868"/>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smtClean="0"/>
              <a:t>by</a:t>
            </a:r>
            <a:r>
              <a:rPr lang="de-DE" dirty="0" smtClean="0"/>
              <a:t> @</a:t>
            </a:r>
            <a:r>
              <a:rPr lang="de-DE" dirty="0" err="1" smtClean="0"/>
              <a:t>asciidisco</a:t>
            </a:r>
            <a:r>
              <a:rPr lang="de-DE" dirty="0"/>
              <a:t>: </a:t>
            </a:r>
            <a:r>
              <a:rPr lang="de-DE" dirty="0">
                <a:hlinkClick r:id="rId2"/>
              </a:rPr>
              <a:t>http://</a:t>
            </a:r>
            <a:r>
              <a:rPr lang="de-DE" dirty="0" err="1">
                <a:hlinkClick r:id="rId2"/>
              </a:rPr>
              <a:t>grunt.asciidisco.com</a:t>
            </a:r>
            <a:r>
              <a:rPr lang="de-DE" dirty="0">
                <a:hlinkClick r:id="rId2"/>
              </a:rPr>
              <a:t>/#/</a:t>
            </a:r>
            <a:endParaRPr lang="de-DE" dirty="0"/>
          </a:p>
        </p:txBody>
      </p:sp>
      <p:sp>
        <p:nvSpPr>
          <p:cNvPr id="3" name="Titel 2"/>
          <p:cNvSpPr>
            <a:spLocks noGrp="1"/>
          </p:cNvSpPr>
          <p:nvPr>
            <p:ph type="title"/>
          </p:nvPr>
        </p:nvSpPr>
        <p:spPr/>
        <p:txBody>
          <a:bodyPr/>
          <a:lstStyle/>
          <a:p>
            <a:r>
              <a:rPr lang="de-DE" dirty="0" err="1" smtClean="0"/>
              <a:t>Grunt</a:t>
            </a:r>
            <a:endParaRPr lang="de-DE" dirty="0"/>
          </a:p>
        </p:txBody>
      </p:sp>
    </p:spTree>
    <p:extLst>
      <p:ext uri="{BB962C8B-B14F-4D97-AF65-F5344CB8AC3E}">
        <p14:creationId xmlns:p14="http://schemas.microsoft.com/office/powerpoint/2010/main" val="1120140925"/>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normAutofit/>
          </a:bodyPr>
          <a:lstStyle/>
          <a:p>
            <a:r>
              <a:rPr lang="de-DE" dirty="0" smtClean="0"/>
              <a:t># Projekt bauen</a:t>
            </a:r>
          </a:p>
          <a:p>
            <a:r>
              <a:rPr lang="de-DE" dirty="0" smtClean="0"/>
              <a:t>$ </a:t>
            </a:r>
            <a:r>
              <a:rPr lang="de-DE" dirty="0" err="1" smtClean="0"/>
              <a:t>grunt</a:t>
            </a:r>
            <a:r>
              <a:rPr lang="de-DE" dirty="0" smtClean="0"/>
              <a:t> </a:t>
            </a:r>
            <a:r>
              <a:rPr lang="de-DE" dirty="0" err="1" smtClean="0"/>
              <a:t>build</a:t>
            </a:r>
            <a:endParaRPr lang="de-DE" dirty="0" smtClean="0"/>
          </a:p>
          <a:p>
            <a:r>
              <a:rPr lang="de-DE" dirty="0" smtClean="0"/>
              <a:t># Tests ausführen</a:t>
            </a:r>
          </a:p>
          <a:p>
            <a:r>
              <a:rPr lang="de-DE" dirty="0" smtClean="0"/>
              <a:t>$ </a:t>
            </a:r>
            <a:r>
              <a:rPr lang="de-DE" dirty="0" err="1"/>
              <a:t>grunt</a:t>
            </a:r>
            <a:r>
              <a:rPr lang="de-DE" dirty="0"/>
              <a:t> </a:t>
            </a:r>
            <a:r>
              <a:rPr lang="de-DE" dirty="0" err="1" smtClean="0"/>
              <a:t>test</a:t>
            </a:r>
            <a:endParaRPr lang="de-DE" dirty="0" smtClean="0"/>
          </a:p>
          <a:p>
            <a:r>
              <a:rPr lang="de-DE" dirty="0" smtClean="0"/>
              <a:t># Server starten</a:t>
            </a:r>
          </a:p>
          <a:p>
            <a:r>
              <a:rPr lang="de-DE" dirty="0" smtClean="0"/>
              <a:t>$ </a:t>
            </a:r>
            <a:r>
              <a:rPr lang="de-DE" dirty="0" err="1"/>
              <a:t>grunt</a:t>
            </a:r>
            <a:r>
              <a:rPr lang="de-DE" dirty="0"/>
              <a:t> </a:t>
            </a:r>
            <a:r>
              <a:rPr lang="de-DE" dirty="0" err="1" smtClean="0"/>
              <a:t>serve</a:t>
            </a:r>
            <a:endParaRPr lang="de-DE" dirty="0"/>
          </a:p>
          <a:p>
            <a:endParaRPr lang="de-DE" dirty="0"/>
          </a:p>
          <a:p>
            <a:endParaRPr lang="de-DE" dirty="0" smtClean="0"/>
          </a:p>
        </p:txBody>
      </p:sp>
      <p:sp>
        <p:nvSpPr>
          <p:cNvPr id="3" name="Titel 2"/>
          <p:cNvSpPr>
            <a:spLocks noGrp="1"/>
          </p:cNvSpPr>
          <p:nvPr>
            <p:ph type="title"/>
          </p:nvPr>
        </p:nvSpPr>
        <p:spPr/>
        <p:txBody>
          <a:bodyPr/>
          <a:lstStyle/>
          <a:p>
            <a:r>
              <a:rPr lang="de-DE" dirty="0" err="1" smtClean="0"/>
              <a:t>Grunt</a:t>
            </a:r>
            <a:endParaRPr lang="de-DE" dirty="0"/>
          </a:p>
        </p:txBody>
      </p:sp>
    </p:spTree>
    <p:extLst>
      <p:ext uri="{BB962C8B-B14F-4D97-AF65-F5344CB8AC3E}">
        <p14:creationId xmlns:p14="http://schemas.microsoft.com/office/powerpoint/2010/main" val="124095171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 4" descr="bf80d3f8aa6bf3bfba775040cf8b4ec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12" y="0"/>
            <a:ext cx="10289512" cy="6858000"/>
          </a:xfrm>
          <a:prstGeom prst="rect">
            <a:avLst/>
          </a:prstGeom>
        </p:spPr>
      </p:pic>
      <p:sp>
        <p:nvSpPr>
          <p:cNvPr id="2" name="Inhaltsplatzhalter 1"/>
          <p:cNvSpPr>
            <a:spLocks noGrp="1"/>
          </p:cNvSpPr>
          <p:nvPr>
            <p:ph idx="1"/>
          </p:nvPr>
        </p:nvSpPr>
        <p:spPr/>
        <p:txBody>
          <a:bodyPr/>
          <a:lstStyle/>
          <a:p>
            <a:pPr marL="0" indent="0">
              <a:buNone/>
            </a:pPr>
            <a:r>
              <a:rPr lang="de-DE" dirty="0" err="1" smtClean="0">
                <a:solidFill>
                  <a:schemeClr val="bg1"/>
                </a:solidFill>
              </a:rPr>
              <a:t>Scheme</a:t>
            </a:r>
            <a:r>
              <a:rPr lang="de-DE" dirty="0" smtClean="0">
                <a:solidFill>
                  <a:schemeClr val="bg1"/>
                </a:solidFill>
              </a:rPr>
              <a:t> im Web-Browser</a:t>
            </a:r>
          </a:p>
          <a:p>
            <a:pPr marL="0" indent="0">
              <a:buNone/>
            </a:pPr>
            <a:r>
              <a:rPr lang="de-DE" dirty="0">
                <a:solidFill>
                  <a:schemeClr val="bg1"/>
                </a:solidFill>
              </a:rPr>
              <a:t>HTML </a:t>
            </a:r>
            <a:r>
              <a:rPr lang="de-DE" dirty="0" err="1">
                <a:solidFill>
                  <a:schemeClr val="bg1"/>
                </a:solidFill>
              </a:rPr>
              <a:t>scripting</a:t>
            </a:r>
            <a:r>
              <a:rPr lang="de-DE" dirty="0">
                <a:solidFill>
                  <a:schemeClr val="bg1"/>
                </a:solidFill>
              </a:rPr>
              <a:t> </a:t>
            </a:r>
            <a:r>
              <a:rPr lang="de-DE" dirty="0" err="1" smtClean="0">
                <a:solidFill>
                  <a:schemeClr val="bg1"/>
                </a:solidFill>
              </a:rPr>
              <a:t>language</a:t>
            </a:r>
            <a:endParaRPr lang="de-DE" dirty="0" smtClean="0">
              <a:solidFill>
                <a:schemeClr val="bg1"/>
              </a:solidFill>
            </a:endParaRPr>
          </a:p>
          <a:p>
            <a:pPr marL="0" indent="0">
              <a:buNone/>
            </a:pPr>
            <a:r>
              <a:rPr lang="de-DE" dirty="0" err="1">
                <a:solidFill>
                  <a:schemeClr val="bg1"/>
                </a:solidFill>
              </a:rPr>
              <a:t>make</a:t>
            </a:r>
            <a:r>
              <a:rPr lang="de-DE" dirty="0">
                <a:solidFill>
                  <a:schemeClr val="bg1"/>
                </a:solidFill>
              </a:rPr>
              <a:t> </a:t>
            </a:r>
            <a:r>
              <a:rPr lang="de-DE" dirty="0" err="1">
                <a:solidFill>
                  <a:schemeClr val="bg1"/>
                </a:solidFill>
              </a:rPr>
              <a:t>it</a:t>
            </a:r>
            <a:r>
              <a:rPr lang="de-DE" dirty="0">
                <a:solidFill>
                  <a:schemeClr val="bg1"/>
                </a:solidFill>
              </a:rPr>
              <a:t> </a:t>
            </a:r>
            <a:r>
              <a:rPr lang="de-DE" dirty="0" err="1">
                <a:solidFill>
                  <a:schemeClr val="bg1"/>
                </a:solidFill>
              </a:rPr>
              <a:t>look</a:t>
            </a:r>
            <a:r>
              <a:rPr lang="de-DE" dirty="0">
                <a:solidFill>
                  <a:schemeClr val="bg1"/>
                </a:solidFill>
              </a:rPr>
              <a:t> </a:t>
            </a:r>
            <a:r>
              <a:rPr lang="de-DE" dirty="0" err="1">
                <a:solidFill>
                  <a:schemeClr val="bg1"/>
                </a:solidFill>
              </a:rPr>
              <a:t>like</a:t>
            </a:r>
            <a:r>
              <a:rPr lang="de-DE" dirty="0">
                <a:solidFill>
                  <a:schemeClr val="bg1"/>
                </a:solidFill>
              </a:rPr>
              <a:t> </a:t>
            </a:r>
            <a:r>
              <a:rPr lang="de-DE" dirty="0" smtClean="0">
                <a:solidFill>
                  <a:schemeClr val="bg1"/>
                </a:solidFill>
              </a:rPr>
              <a:t>Java</a:t>
            </a:r>
          </a:p>
          <a:p>
            <a:pPr marL="0" indent="0">
              <a:buNone/>
            </a:pPr>
            <a:r>
              <a:rPr lang="de-DE" dirty="0" err="1" smtClean="0">
                <a:solidFill>
                  <a:schemeClr val="bg1"/>
                </a:solidFill>
              </a:rPr>
              <a:t>made</a:t>
            </a:r>
            <a:r>
              <a:rPr lang="de-DE" dirty="0" smtClean="0">
                <a:solidFill>
                  <a:schemeClr val="bg1"/>
                </a:solidFill>
              </a:rPr>
              <a:t> </a:t>
            </a:r>
            <a:r>
              <a:rPr lang="de-DE" dirty="0" err="1" smtClean="0">
                <a:solidFill>
                  <a:schemeClr val="bg1"/>
                </a:solidFill>
              </a:rPr>
              <a:t>it</a:t>
            </a:r>
            <a:r>
              <a:rPr lang="de-DE" dirty="0" smtClean="0">
                <a:solidFill>
                  <a:schemeClr val="bg1"/>
                </a:solidFill>
              </a:rPr>
              <a:t> </a:t>
            </a:r>
            <a:r>
              <a:rPr lang="de-DE" dirty="0" err="1" smtClean="0">
                <a:solidFill>
                  <a:schemeClr val="bg1"/>
                </a:solidFill>
              </a:rPr>
              <a:t>look</a:t>
            </a:r>
            <a:r>
              <a:rPr lang="de-DE" dirty="0" smtClean="0">
                <a:solidFill>
                  <a:schemeClr val="bg1"/>
                </a:solidFill>
              </a:rPr>
              <a:t> </a:t>
            </a:r>
            <a:r>
              <a:rPr lang="de-DE" dirty="0" err="1">
                <a:solidFill>
                  <a:schemeClr val="bg1"/>
                </a:solidFill>
              </a:rPr>
              <a:t>like</a:t>
            </a:r>
            <a:r>
              <a:rPr lang="de-DE" dirty="0">
                <a:solidFill>
                  <a:schemeClr val="bg1"/>
                </a:solidFill>
              </a:rPr>
              <a:t> </a:t>
            </a:r>
            <a:r>
              <a:rPr lang="de-DE" dirty="0" smtClean="0">
                <a:solidFill>
                  <a:schemeClr val="bg1"/>
                </a:solidFill>
              </a:rPr>
              <a:t>C </a:t>
            </a:r>
            <a:r>
              <a:rPr lang="de-DE" dirty="0" err="1" smtClean="0">
                <a:solidFill>
                  <a:schemeClr val="bg1"/>
                </a:solidFill>
              </a:rPr>
              <a:t>and</a:t>
            </a:r>
            <a:r>
              <a:rPr lang="de-DE" dirty="0" smtClean="0">
                <a:solidFill>
                  <a:schemeClr val="bg1"/>
                </a:solidFill>
              </a:rPr>
              <a:t> AWK</a:t>
            </a:r>
            <a:endParaRPr lang="de-DE" dirty="0">
              <a:solidFill>
                <a:schemeClr val="bg1"/>
              </a:solidFill>
            </a:endParaRPr>
          </a:p>
          <a:p>
            <a:pPr marL="0" indent="0">
              <a:buNone/>
            </a:pPr>
            <a:r>
              <a:rPr lang="de-DE" dirty="0" err="1">
                <a:solidFill>
                  <a:schemeClr val="bg1"/>
                </a:solidFill>
              </a:rPr>
              <a:t>Mistakes</a:t>
            </a:r>
            <a:r>
              <a:rPr lang="de-DE" dirty="0">
                <a:solidFill>
                  <a:schemeClr val="bg1"/>
                </a:solidFill>
              </a:rPr>
              <a:t> (</a:t>
            </a:r>
            <a:r>
              <a:rPr lang="de-DE" dirty="0" err="1">
                <a:solidFill>
                  <a:schemeClr val="bg1"/>
                </a:solidFill>
              </a:rPr>
              <a:t>some</a:t>
            </a:r>
            <a:r>
              <a:rPr lang="de-DE" dirty="0">
                <a:solidFill>
                  <a:schemeClr val="bg1"/>
                </a:solidFill>
              </a:rPr>
              <a:t> </a:t>
            </a:r>
            <a:r>
              <a:rPr lang="de-DE" dirty="0" err="1">
                <a:solidFill>
                  <a:schemeClr val="bg1"/>
                </a:solidFill>
              </a:rPr>
              <a:t>recapitulating</a:t>
            </a:r>
            <a:r>
              <a:rPr lang="de-DE" dirty="0">
                <a:solidFill>
                  <a:schemeClr val="bg1"/>
                </a:solidFill>
              </a:rPr>
              <a:t> LISP) </a:t>
            </a:r>
            <a:r>
              <a:rPr lang="de-DE" dirty="0" err="1">
                <a:solidFill>
                  <a:schemeClr val="bg1"/>
                </a:solidFill>
              </a:rPr>
              <a:t>were</a:t>
            </a:r>
            <a:r>
              <a:rPr lang="de-DE" dirty="0">
                <a:solidFill>
                  <a:schemeClr val="bg1"/>
                </a:solidFill>
              </a:rPr>
              <a:t> </a:t>
            </a:r>
            <a:r>
              <a:rPr lang="de-DE" dirty="0" err="1">
                <a:solidFill>
                  <a:schemeClr val="bg1"/>
                </a:solidFill>
              </a:rPr>
              <a:t>frozen</a:t>
            </a:r>
            <a:r>
              <a:rPr lang="de-DE" dirty="0">
                <a:solidFill>
                  <a:schemeClr val="bg1"/>
                </a:solidFill>
              </a:rPr>
              <a:t> </a:t>
            </a:r>
            <a:r>
              <a:rPr lang="de-DE" dirty="0" err="1">
                <a:solidFill>
                  <a:schemeClr val="bg1"/>
                </a:solidFill>
              </a:rPr>
              <a:t>early</a:t>
            </a:r>
            <a:endParaRPr lang="de-DE" dirty="0">
              <a:solidFill>
                <a:schemeClr val="bg1"/>
              </a:solidFill>
            </a:endParaRPr>
          </a:p>
        </p:txBody>
      </p:sp>
      <p:sp>
        <p:nvSpPr>
          <p:cNvPr id="3" name="Titel 2"/>
          <p:cNvSpPr>
            <a:spLocks noGrp="1"/>
          </p:cNvSpPr>
          <p:nvPr>
            <p:ph type="title"/>
          </p:nvPr>
        </p:nvSpPr>
        <p:spPr/>
        <p:txBody>
          <a:bodyPr/>
          <a:lstStyle/>
          <a:p>
            <a:r>
              <a:rPr lang="de-DE" dirty="0" smtClean="0">
                <a:solidFill>
                  <a:schemeClr val="bg1"/>
                </a:solidFill>
              </a:rPr>
              <a:t>Development</a:t>
            </a:r>
            <a:endParaRPr lang="de-DE" dirty="0">
              <a:solidFill>
                <a:schemeClr val="bg1"/>
              </a:solidFill>
            </a:endParaRPr>
          </a:p>
        </p:txBody>
      </p:sp>
      <p:sp>
        <p:nvSpPr>
          <p:cNvPr id="4" name="Textfeld 3"/>
          <p:cNvSpPr txBox="1"/>
          <p:nvPr/>
        </p:nvSpPr>
        <p:spPr>
          <a:xfrm>
            <a:off x="28352" y="6382489"/>
            <a:ext cx="6761580" cy="430887"/>
          </a:xfrm>
          <a:prstGeom prst="rect">
            <a:avLst/>
          </a:prstGeom>
          <a:noFill/>
        </p:spPr>
        <p:txBody>
          <a:bodyPr wrap="none" rtlCol="0">
            <a:spAutoFit/>
          </a:bodyPr>
          <a:lstStyle/>
          <a:p>
            <a:r>
              <a:rPr lang="de-DE" sz="1100" dirty="0" smtClean="0">
                <a:solidFill>
                  <a:srgbClr val="FFFFFF"/>
                </a:solidFill>
              </a:rPr>
              <a:t>Inhalt: http</a:t>
            </a:r>
            <a:r>
              <a:rPr lang="de-DE" sz="1100" dirty="0">
                <a:solidFill>
                  <a:srgbClr val="FFFFFF"/>
                </a:solidFill>
              </a:rPr>
              <a:t>://</a:t>
            </a:r>
            <a:r>
              <a:rPr lang="de-DE" sz="1100" dirty="0" err="1">
                <a:solidFill>
                  <a:srgbClr val="FFFFFF"/>
                </a:solidFill>
              </a:rPr>
              <a:t>de.slideshare.net</a:t>
            </a:r>
            <a:r>
              <a:rPr lang="de-DE" sz="1100" dirty="0">
                <a:solidFill>
                  <a:srgbClr val="FFFFFF"/>
                </a:solidFill>
              </a:rPr>
              <a:t>/</a:t>
            </a:r>
            <a:r>
              <a:rPr lang="de-DE" sz="1100" dirty="0" err="1">
                <a:solidFill>
                  <a:srgbClr val="FFFFFF"/>
                </a:solidFill>
              </a:rPr>
              <a:t>BrendanEich</a:t>
            </a:r>
            <a:r>
              <a:rPr lang="de-DE" sz="1100" dirty="0">
                <a:solidFill>
                  <a:srgbClr val="FFFFFF"/>
                </a:solidFill>
              </a:rPr>
              <a:t>/splash-</a:t>
            </a:r>
            <a:r>
              <a:rPr lang="de-DE" sz="1100" dirty="0" smtClean="0">
                <a:solidFill>
                  <a:srgbClr val="FFFFFF"/>
                </a:solidFill>
              </a:rPr>
              <a:t>9915475</a:t>
            </a:r>
          </a:p>
          <a:p>
            <a:r>
              <a:rPr lang="de-DE" sz="1100" dirty="0">
                <a:solidFill>
                  <a:srgbClr val="FFFFFF"/>
                </a:solidFill>
              </a:rPr>
              <a:t>Bild: Mozilla Digital Memory Bank, </a:t>
            </a:r>
            <a:r>
              <a:rPr lang="de-DE" sz="1100" dirty="0" err="1">
                <a:solidFill>
                  <a:srgbClr val="FFFFFF"/>
                </a:solidFill>
              </a:rPr>
              <a:t>Object</a:t>
            </a:r>
            <a:r>
              <a:rPr lang="de-DE" sz="1100" dirty="0">
                <a:solidFill>
                  <a:srgbClr val="FFFFFF"/>
                </a:solidFill>
              </a:rPr>
              <a:t> #135, 19 May 2006, </a:t>
            </a:r>
            <a:r>
              <a:rPr lang="de-DE" sz="1100" dirty="0" smtClean="0">
                <a:solidFill>
                  <a:srgbClr val="FFFFFF"/>
                </a:solidFill>
              </a:rPr>
              <a:t>http</a:t>
            </a:r>
            <a:r>
              <a:rPr lang="de-DE" sz="1100" dirty="0">
                <a:solidFill>
                  <a:srgbClr val="FFFFFF"/>
                </a:solidFill>
              </a:rPr>
              <a:t>://</a:t>
            </a:r>
            <a:r>
              <a:rPr lang="de-DE" sz="1100" dirty="0" err="1">
                <a:solidFill>
                  <a:srgbClr val="FFFFFF"/>
                </a:solidFill>
              </a:rPr>
              <a:t>mozillamemory.org</a:t>
            </a:r>
            <a:r>
              <a:rPr lang="de-DE" sz="1100" dirty="0">
                <a:solidFill>
                  <a:srgbClr val="FFFFFF"/>
                </a:solidFill>
              </a:rPr>
              <a:t>/</a:t>
            </a:r>
            <a:r>
              <a:rPr lang="de-DE" sz="1100" dirty="0" err="1">
                <a:solidFill>
                  <a:srgbClr val="FFFFFF"/>
                </a:solidFill>
              </a:rPr>
              <a:t>detailview.php?id</a:t>
            </a:r>
            <a:r>
              <a:rPr lang="de-DE" sz="1100" dirty="0">
                <a:solidFill>
                  <a:srgbClr val="FFFFFF"/>
                </a:solidFill>
              </a:rPr>
              <a:t>=</a:t>
            </a:r>
            <a:r>
              <a:rPr lang="de-DE" sz="1100" dirty="0" smtClean="0">
                <a:solidFill>
                  <a:srgbClr val="FFFFFF"/>
                </a:solidFill>
              </a:rPr>
              <a:t>135</a:t>
            </a:r>
            <a:endParaRPr lang="de-DE" sz="1100" dirty="0">
              <a:solidFill>
                <a:srgbClr val="FFFFFF"/>
              </a:solidFill>
            </a:endParaRPr>
          </a:p>
        </p:txBody>
      </p:sp>
    </p:spTree>
    <p:extLst>
      <p:ext uri="{BB962C8B-B14F-4D97-AF65-F5344CB8AC3E}">
        <p14:creationId xmlns:p14="http://schemas.microsoft.com/office/powerpoint/2010/main" val="1992418931"/>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Optional: </a:t>
            </a:r>
            <a:r>
              <a:rPr lang="de-DE" dirty="0" err="1" smtClean="0"/>
              <a:t>Sass</a:t>
            </a:r>
            <a:r>
              <a:rPr lang="de-DE" dirty="0" smtClean="0"/>
              <a:t> / </a:t>
            </a:r>
            <a:r>
              <a:rPr lang="de-DE" dirty="0" err="1" smtClean="0"/>
              <a:t>Compass</a:t>
            </a:r>
            <a:endParaRPr lang="de-DE" dirty="0"/>
          </a:p>
        </p:txBody>
      </p:sp>
      <p:sp>
        <p:nvSpPr>
          <p:cNvPr id="5" name="Inhaltsplatzhalter 4"/>
          <p:cNvSpPr>
            <a:spLocks noGrp="1"/>
          </p:cNvSpPr>
          <p:nvPr>
            <p:ph idx="1"/>
          </p:nvPr>
        </p:nvSpPr>
        <p:spPr/>
        <p:txBody>
          <a:bodyPr/>
          <a:lstStyle/>
          <a:p>
            <a:pPr marL="0" indent="0">
              <a:buNone/>
            </a:pPr>
            <a:r>
              <a:rPr lang="de-DE" dirty="0" err="1" smtClean="0"/>
              <a:t>Sass</a:t>
            </a:r>
            <a:r>
              <a:rPr lang="de-DE" dirty="0" smtClean="0"/>
              <a:t> / </a:t>
            </a:r>
            <a:r>
              <a:rPr lang="de-DE" dirty="0" err="1" smtClean="0"/>
              <a:t>Compass</a:t>
            </a:r>
            <a:r>
              <a:rPr lang="de-DE" dirty="0" smtClean="0"/>
              <a:t> </a:t>
            </a:r>
            <a:r>
              <a:rPr lang="de-DE" dirty="0" err="1" smtClean="0"/>
              <a:t>for</a:t>
            </a:r>
            <a:r>
              <a:rPr lang="de-DE" dirty="0" smtClean="0"/>
              <a:t> CSS </a:t>
            </a:r>
            <a:r>
              <a:rPr lang="de-DE" dirty="0" err="1" smtClean="0"/>
              <a:t>Preprocessing</a:t>
            </a:r>
            <a:r>
              <a:rPr lang="de-DE" dirty="0" smtClean="0"/>
              <a:t>, </a:t>
            </a:r>
            <a:r>
              <a:rPr lang="de-DE" dirty="0" err="1" smtClean="0"/>
              <a:t>Spriting</a:t>
            </a:r>
            <a:r>
              <a:rPr lang="de-DE" dirty="0" smtClean="0"/>
              <a:t> etc. </a:t>
            </a:r>
          </a:p>
          <a:p>
            <a:pPr marL="0" indent="0">
              <a:buNone/>
            </a:pPr>
            <a:r>
              <a:rPr lang="de-DE" dirty="0" err="1" smtClean="0"/>
              <a:t>They</a:t>
            </a:r>
            <a:r>
              <a:rPr lang="de-DE" dirty="0" smtClean="0"/>
              <a:t> </a:t>
            </a:r>
            <a:r>
              <a:rPr lang="de-DE" dirty="0" err="1" smtClean="0"/>
              <a:t>are</a:t>
            </a:r>
            <a:r>
              <a:rPr lang="de-DE" dirty="0" smtClean="0"/>
              <a:t> </a:t>
            </a:r>
            <a:r>
              <a:rPr lang="de-DE" dirty="0" err="1" smtClean="0"/>
              <a:t>installed</a:t>
            </a:r>
            <a:r>
              <a:rPr lang="de-DE" dirty="0" smtClean="0"/>
              <a:t> </a:t>
            </a:r>
            <a:r>
              <a:rPr lang="de-DE" dirty="0" err="1" smtClean="0"/>
              <a:t>as</a:t>
            </a:r>
            <a:r>
              <a:rPr lang="de-DE" dirty="0" smtClean="0"/>
              <a:t> </a:t>
            </a:r>
            <a:r>
              <a:rPr lang="de-DE" b="1" dirty="0" smtClean="0"/>
              <a:t>Ruby</a:t>
            </a:r>
            <a:r>
              <a:rPr lang="de-DE" dirty="0" smtClean="0"/>
              <a:t>-</a:t>
            </a:r>
            <a:r>
              <a:rPr lang="de-DE" dirty="0" err="1" smtClean="0"/>
              <a:t>Gems</a:t>
            </a:r>
            <a:r>
              <a:rPr lang="de-DE" dirty="0" smtClean="0"/>
              <a:t>.</a:t>
            </a:r>
          </a:p>
          <a:p>
            <a:pPr marL="0" indent="0">
              <a:buNone/>
            </a:pPr>
            <a:r>
              <a:rPr lang="de-DE" dirty="0" err="1" smtClean="0"/>
              <a:t>We</a:t>
            </a:r>
            <a:r>
              <a:rPr lang="de-DE" dirty="0" smtClean="0"/>
              <a:t> will </a:t>
            </a:r>
            <a:r>
              <a:rPr lang="de-DE" dirty="0" err="1" smtClean="0"/>
              <a:t>skip</a:t>
            </a:r>
            <a:r>
              <a:rPr lang="de-DE" dirty="0" smtClean="0"/>
              <a:t> </a:t>
            </a:r>
            <a:r>
              <a:rPr lang="de-DE" dirty="0" err="1" smtClean="0"/>
              <a:t>Sass</a:t>
            </a:r>
            <a:r>
              <a:rPr lang="de-DE" dirty="0" smtClean="0"/>
              <a:t> / </a:t>
            </a:r>
            <a:r>
              <a:rPr lang="de-DE" dirty="0" err="1" smtClean="0"/>
              <a:t>Compass</a:t>
            </a:r>
            <a:r>
              <a:rPr lang="de-DE" dirty="0" smtClean="0"/>
              <a:t> in </a:t>
            </a:r>
            <a:r>
              <a:rPr lang="de-DE" dirty="0" err="1" smtClean="0"/>
              <a:t>this</a:t>
            </a:r>
            <a:r>
              <a:rPr lang="de-DE" dirty="0" smtClean="0"/>
              <a:t> </a:t>
            </a:r>
            <a:r>
              <a:rPr lang="de-DE" dirty="0"/>
              <a:t/>
            </a:r>
            <a:br>
              <a:rPr lang="de-DE" dirty="0"/>
            </a:br>
            <a:r>
              <a:rPr lang="de-DE" dirty="0" err="1" smtClean="0"/>
              <a:t>workshop</a:t>
            </a:r>
            <a:r>
              <a:rPr lang="de-DE" dirty="0" smtClean="0"/>
              <a:t>!</a:t>
            </a:r>
            <a:endParaRPr lang="de-DE" dirty="0"/>
          </a:p>
        </p:txBody>
      </p:sp>
      <p:pic>
        <p:nvPicPr>
          <p:cNvPr id="6" name="Bild 5" descr="compass-logo.png"/>
          <p:cNvPicPr>
            <a:picLocks noChangeAspect="1"/>
          </p:cNvPicPr>
          <p:nvPr/>
        </p:nvPicPr>
        <p:blipFill rotWithShape="1">
          <a:blip r:embed="rId2">
            <a:extLst>
              <a:ext uri="{28A0092B-C50C-407E-A947-70E740481C1C}">
                <a14:useLocalDpi xmlns:a14="http://schemas.microsoft.com/office/drawing/2010/main" val="0"/>
              </a:ext>
            </a:extLst>
          </a:blip>
          <a:srcRect t="44818"/>
          <a:stretch/>
        </p:blipFill>
        <p:spPr>
          <a:xfrm>
            <a:off x="-80020" y="4941168"/>
            <a:ext cx="5372100" cy="1233413"/>
          </a:xfrm>
          <a:prstGeom prst="rect">
            <a:avLst/>
          </a:prstGeom>
        </p:spPr>
      </p:pic>
      <p:pic>
        <p:nvPicPr>
          <p:cNvPr id="7" name="Bild 6" descr="sass.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4897" y="2204864"/>
            <a:ext cx="3873607" cy="4248472"/>
          </a:xfrm>
          <a:prstGeom prst="rect">
            <a:avLst/>
          </a:prstGeom>
        </p:spPr>
      </p:pic>
    </p:spTree>
    <p:extLst>
      <p:ext uri="{BB962C8B-B14F-4D97-AF65-F5344CB8AC3E}">
        <p14:creationId xmlns:p14="http://schemas.microsoft.com/office/powerpoint/2010/main" val="3130922138"/>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2" name="Inhaltsplatzhalter 1"/>
          <p:cNvSpPr>
            <a:spLocks noGrp="1"/>
          </p:cNvSpPr>
          <p:nvPr>
            <p:ph idx="1"/>
          </p:nvPr>
        </p:nvSpPr>
        <p:spPr/>
        <p:txBody>
          <a:bodyPr/>
          <a:lstStyle/>
          <a:p>
            <a:pPr marL="0" indent="0">
              <a:buNone/>
            </a:pPr>
            <a:r>
              <a:rPr lang="de-DE" dirty="0">
                <a:solidFill>
                  <a:srgbClr val="FFFFFF"/>
                </a:solidFill>
              </a:rPr>
              <a:t># </a:t>
            </a:r>
            <a:r>
              <a:rPr lang="de-DE" dirty="0" err="1">
                <a:solidFill>
                  <a:srgbClr val="FFFFFF"/>
                </a:solidFill>
              </a:rPr>
              <a:t>node</a:t>
            </a:r>
            <a:r>
              <a:rPr lang="de-DE" dirty="0">
                <a:solidFill>
                  <a:srgbClr val="FFFFFF"/>
                </a:solidFill>
              </a:rPr>
              <a:t> installieren über http://</a:t>
            </a:r>
            <a:r>
              <a:rPr lang="de-DE" dirty="0" err="1">
                <a:solidFill>
                  <a:srgbClr val="FFFFFF"/>
                </a:solidFill>
              </a:rPr>
              <a:t>nodejs.org</a:t>
            </a:r>
            <a:r>
              <a:rPr lang="de-DE" dirty="0">
                <a:solidFill>
                  <a:srgbClr val="FFFFFF"/>
                </a:solidFill>
              </a:rPr>
              <a:t>/</a:t>
            </a:r>
            <a:r>
              <a:rPr lang="de-DE" dirty="0" err="1">
                <a:solidFill>
                  <a:srgbClr val="FFFFFF"/>
                </a:solidFill>
              </a:rPr>
              <a:t>download</a:t>
            </a:r>
            <a:r>
              <a:rPr lang="de-DE" dirty="0">
                <a:solidFill>
                  <a:srgbClr val="FFFFFF"/>
                </a:solidFill>
              </a:rPr>
              <a:t>/</a:t>
            </a:r>
          </a:p>
          <a:p>
            <a:pPr marL="0" indent="0">
              <a:buNone/>
            </a:pPr>
            <a:r>
              <a:rPr lang="de-DE" dirty="0" smtClean="0">
                <a:solidFill>
                  <a:srgbClr val="FFFFFF"/>
                </a:solidFill>
              </a:rPr>
              <a:t>$ </a:t>
            </a:r>
            <a:r>
              <a:rPr lang="de-DE" dirty="0" err="1" smtClean="0">
                <a:solidFill>
                  <a:srgbClr val="FFFFFF"/>
                </a:solidFill>
              </a:rPr>
              <a:t>npm</a:t>
            </a:r>
            <a:r>
              <a:rPr lang="de-DE" dirty="0" smtClean="0">
                <a:solidFill>
                  <a:srgbClr val="FFFFFF"/>
                </a:solidFill>
              </a:rPr>
              <a:t> </a:t>
            </a:r>
            <a:r>
              <a:rPr lang="de-DE" dirty="0" err="1" smtClean="0">
                <a:solidFill>
                  <a:srgbClr val="FFFFFF"/>
                </a:solidFill>
              </a:rPr>
              <a:t>install</a:t>
            </a:r>
            <a:r>
              <a:rPr lang="de-DE" dirty="0" smtClean="0">
                <a:solidFill>
                  <a:srgbClr val="FFFFFF"/>
                </a:solidFill>
              </a:rPr>
              <a:t> -</a:t>
            </a:r>
            <a:r>
              <a:rPr lang="de-DE" dirty="0" err="1" smtClean="0">
                <a:solidFill>
                  <a:srgbClr val="FFFFFF"/>
                </a:solidFill>
              </a:rPr>
              <a:t>g</a:t>
            </a:r>
            <a:r>
              <a:rPr lang="de-DE" dirty="0" smtClean="0">
                <a:solidFill>
                  <a:srgbClr val="FFFFFF"/>
                </a:solidFill>
              </a:rPr>
              <a:t> </a:t>
            </a:r>
            <a:r>
              <a:rPr lang="de-DE" dirty="0" err="1" smtClean="0">
                <a:solidFill>
                  <a:srgbClr val="FFFFFF"/>
                </a:solidFill>
              </a:rPr>
              <a:t>yo</a:t>
            </a:r>
            <a:r>
              <a:rPr lang="de-DE" dirty="0" smtClean="0">
                <a:solidFill>
                  <a:srgbClr val="FFFFFF"/>
                </a:solidFill>
              </a:rPr>
              <a:t> </a:t>
            </a:r>
            <a:r>
              <a:rPr lang="de-DE" dirty="0" err="1" smtClean="0">
                <a:solidFill>
                  <a:srgbClr val="FFFFFF"/>
                </a:solidFill>
              </a:rPr>
              <a:t>bower</a:t>
            </a:r>
            <a:r>
              <a:rPr lang="de-DE" dirty="0" smtClean="0">
                <a:solidFill>
                  <a:srgbClr val="FFFFFF"/>
                </a:solidFill>
              </a:rPr>
              <a:t> </a:t>
            </a:r>
            <a:r>
              <a:rPr lang="de-DE" dirty="0" err="1" smtClean="0">
                <a:solidFill>
                  <a:srgbClr val="FFFFFF"/>
                </a:solidFill>
              </a:rPr>
              <a:t>grunt</a:t>
            </a:r>
            <a:r>
              <a:rPr lang="de-DE" dirty="0" smtClean="0">
                <a:solidFill>
                  <a:srgbClr val="FFFFFF"/>
                </a:solidFill>
              </a:rPr>
              <a:t>-cli </a:t>
            </a:r>
            <a:r>
              <a:rPr lang="de-DE" dirty="0" err="1" smtClean="0">
                <a:solidFill>
                  <a:srgbClr val="FFFFFF"/>
                </a:solidFill>
              </a:rPr>
              <a:t>karma</a:t>
            </a:r>
            <a:r>
              <a:rPr lang="de-DE" dirty="0" smtClean="0">
                <a:solidFill>
                  <a:srgbClr val="FFFFFF"/>
                </a:solidFill>
              </a:rPr>
              <a:t>-cli generator-</a:t>
            </a:r>
            <a:r>
              <a:rPr lang="de-DE" dirty="0" err="1" smtClean="0">
                <a:solidFill>
                  <a:srgbClr val="FFFFFF"/>
                </a:solidFill>
              </a:rPr>
              <a:t>webapp</a:t>
            </a:r>
            <a:endParaRPr lang="de-DE" dirty="0" smtClean="0">
              <a:solidFill>
                <a:srgbClr val="FFFFFF"/>
              </a:solidFill>
            </a:endParaRPr>
          </a:p>
          <a:p>
            <a:pPr marL="0" indent="0">
              <a:buNone/>
            </a:pPr>
            <a:r>
              <a:rPr lang="de-DE" dirty="0" smtClean="0">
                <a:solidFill>
                  <a:srgbClr val="FFFFFF"/>
                </a:solidFill>
              </a:rPr>
              <a:t>$ </a:t>
            </a:r>
            <a:r>
              <a:rPr lang="de-DE" dirty="0" err="1" smtClean="0">
                <a:solidFill>
                  <a:srgbClr val="FFFFFF"/>
                </a:solidFill>
              </a:rPr>
              <a:t>yo</a:t>
            </a:r>
            <a:r>
              <a:rPr lang="de-DE" dirty="0" smtClean="0">
                <a:solidFill>
                  <a:srgbClr val="FFFFFF"/>
                </a:solidFill>
              </a:rPr>
              <a:t> </a:t>
            </a:r>
            <a:r>
              <a:rPr lang="de-DE" dirty="0" err="1" smtClean="0">
                <a:solidFill>
                  <a:srgbClr val="FFFFFF"/>
                </a:solidFill>
              </a:rPr>
              <a:t>webapp</a:t>
            </a:r>
            <a:endParaRPr lang="de-DE" dirty="0" smtClean="0">
              <a:solidFill>
                <a:srgbClr val="FFFFFF"/>
              </a:solidFill>
            </a:endParaRPr>
          </a:p>
          <a:p>
            <a:pPr marL="0" indent="0">
              <a:buNone/>
            </a:pPr>
            <a:r>
              <a:rPr lang="de-DE" dirty="0" smtClean="0">
                <a:solidFill>
                  <a:srgbClr val="FFFFFF"/>
                </a:solidFill>
              </a:rPr>
              <a:t># Was passiert hier? Welche Datei steuert das?</a:t>
            </a:r>
          </a:p>
          <a:p>
            <a:pPr marL="0" indent="0">
              <a:buNone/>
            </a:pPr>
            <a:r>
              <a:rPr lang="de-DE" dirty="0" smtClean="0">
                <a:solidFill>
                  <a:srgbClr val="FFFFFF"/>
                </a:solidFill>
              </a:rPr>
              <a:t>$ </a:t>
            </a:r>
            <a:r>
              <a:rPr lang="de-DE" dirty="0" err="1">
                <a:solidFill>
                  <a:srgbClr val="FFFFFF"/>
                </a:solidFill>
              </a:rPr>
              <a:t>npm</a:t>
            </a:r>
            <a:r>
              <a:rPr lang="de-DE" dirty="0">
                <a:solidFill>
                  <a:srgbClr val="FFFFFF"/>
                </a:solidFill>
              </a:rPr>
              <a:t> </a:t>
            </a:r>
            <a:r>
              <a:rPr lang="de-DE" dirty="0" err="1">
                <a:solidFill>
                  <a:srgbClr val="FFFFFF"/>
                </a:solidFill>
              </a:rPr>
              <a:t>install</a:t>
            </a:r>
            <a:r>
              <a:rPr lang="de-DE" dirty="0">
                <a:solidFill>
                  <a:srgbClr val="FFFFFF"/>
                </a:solidFill>
              </a:rPr>
              <a:t> </a:t>
            </a:r>
            <a:endParaRPr lang="de-DE" dirty="0" smtClean="0">
              <a:solidFill>
                <a:srgbClr val="FFFFFF"/>
              </a:solidFill>
            </a:endParaRPr>
          </a:p>
          <a:p>
            <a:pPr marL="0" indent="0">
              <a:buNone/>
            </a:pPr>
            <a:r>
              <a:rPr lang="de-DE" dirty="0" smtClean="0">
                <a:solidFill>
                  <a:srgbClr val="FFFFFF"/>
                </a:solidFill>
              </a:rPr>
              <a:t># Was passiert hier? Welche Datei steuert das?</a:t>
            </a:r>
          </a:p>
          <a:p>
            <a:pPr marL="0" indent="0">
              <a:buNone/>
            </a:pPr>
            <a:r>
              <a:rPr lang="de-DE" dirty="0" smtClean="0">
                <a:solidFill>
                  <a:srgbClr val="FFFFFF"/>
                </a:solidFill>
              </a:rPr>
              <a:t>$ </a:t>
            </a:r>
            <a:r>
              <a:rPr lang="de-DE" dirty="0" err="1" smtClean="0">
                <a:solidFill>
                  <a:srgbClr val="FFFFFF"/>
                </a:solidFill>
              </a:rPr>
              <a:t>bower</a:t>
            </a:r>
            <a:r>
              <a:rPr lang="de-DE" dirty="0" smtClean="0">
                <a:solidFill>
                  <a:srgbClr val="FFFFFF"/>
                </a:solidFill>
              </a:rPr>
              <a:t> </a:t>
            </a:r>
            <a:r>
              <a:rPr lang="de-DE" dirty="0" err="1" smtClean="0">
                <a:solidFill>
                  <a:srgbClr val="FFFFFF"/>
                </a:solidFill>
              </a:rPr>
              <a:t>install</a:t>
            </a:r>
            <a:endParaRPr lang="de-DE" dirty="0" smtClean="0">
              <a:solidFill>
                <a:srgbClr val="FFFFFF"/>
              </a:solidFill>
            </a:endParaRPr>
          </a:p>
          <a:p>
            <a:pPr marL="0" indent="0">
              <a:buNone/>
            </a:pPr>
            <a:r>
              <a:rPr lang="de-DE" dirty="0" smtClean="0">
                <a:solidFill>
                  <a:srgbClr val="FFFFFF"/>
                </a:solidFill>
              </a:rPr>
              <a:t># Führe den Build aus und starte den Server</a:t>
            </a:r>
          </a:p>
          <a:p>
            <a:pPr marL="0" indent="0">
              <a:buNone/>
            </a:pPr>
            <a:r>
              <a:rPr lang="de-DE" dirty="0" err="1" smtClean="0">
                <a:solidFill>
                  <a:srgbClr val="FFFFFF"/>
                </a:solidFill>
              </a:rPr>
              <a:t>grunt</a:t>
            </a:r>
            <a:r>
              <a:rPr lang="de-DE" dirty="0" smtClean="0">
                <a:solidFill>
                  <a:srgbClr val="FFFFFF"/>
                </a:solidFill>
              </a:rPr>
              <a:t> </a:t>
            </a:r>
            <a:r>
              <a:rPr lang="de-DE" dirty="0" err="1">
                <a:solidFill>
                  <a:srgbClr val="FFFFFF"/>
                </a:solidFill>
              </a:rPr>
              <a:t>build</a:t>
            </a:r>
            <a:r>
              <a:rPr lang="de-DE" dirty="0">
                <a:solidFill>
                  <a:srgbClr val="FFFFFF"/>
                </a:solidFill>
              </a:rPr>
              <a:t> </a:t>
            </a:r>
            <a:r>
              <a:rPr lang="de-DE" dirty="0" err="1" smtClean="0">
                <a:solidFill>
                  <a:srgbClr val="FFFFFF"/>
                </a:solidFill>
              </a:rPr>
              <a:t>serve</a:t>
            </a:r>
            <a:endParaRPr lang="de-DE" dirty="0" smtClean="0">
              <a:solidFill>
                <a:srgbClr val="FFFFFF"/>
              </a:solidFill>
            </a:endParaRPr>
          </a:p>
          <a:p>
            <a:pPr marL="0" indent="0">
              <a:buNone/>
            </a:pPr>
            <a:r>
              <a:rPr lang="de-DE" dirty="0" smtClean="0">
                <a:solidFill>
                  <a:srgbClr val="FFFFFF"/>
                </a:solidFill>
              </a:rPr>
              <a:t># Öffne </a:t>
            </a:r>
            <a:r>
              <a:rPr lang="de-DE" dirty="0">
                <a:solidFill>
                  <a:srgbClr val="FFFFFF"/>
                </a:solidFill>
              </a:rPr>
              <a:t>die erzeugte Anwendung in </a:t>
            </a:r>
            <a:r>
              <a:rPr lang="de-DE" dirty="0" err="1">
                <a:solidFill>
                  <a:srgbClr val="FFFFFF"/>
                </a:solidFill>
              </a:rPr>
              <a:t>WebStorm</a:t>
            </a:r>
            <a:r>
              <a:rPr lang="de-DE" dirty="0">
                <a:solidFill>
                  <a:srgbClr val="FFFFFF"/>
                </a:solidFill>
              </a:rPr>
              <a:t>.</a:t>
            </a:r>
          </a:p>
          <a:p>
            <a:pPr marL="0" indent="0">
              <a:buNone/>
            </a:pPr>
            <a:endParaRPr lang="de-DE" dirty="0">
              <a:solidFill>
                <a:srgbClr val="FFFFFF"/>
              </a:solidFill>
            </a:endParaRPr>
          </a:p>
          <a:p>
            <a:pPr marL="0" indent="0">
              <a:buNone/>
            </a:pPr>
            <a:endParaRPr lang="de-DE" dirty="0">
              <a:solidFill>
                <a:srgbClr val="FFFFFF"/>
              </a:solidFill>
            </a:endParaRPr>
          </a:p>
        </p:txBody>
      </p:sp>
      <p:sp>
        <p:nvSpPr>
          <p:cNvPr id="3" name="Titel 2"/>
          <p:cNvSpPr>
            <a:spLocks noGrp="1"/>
          </p:cNvSpPr>
          <p:nvPr>
            <p:ph type="title"/>
          </p:nvPr>
        </p:nvSpPr>
        <p:spPr/>
        <p:txBody>
          <a:bodyPr/>
          <a:lstStyle/>
          <a:p>
            <a:r>
              <a:rPr lang="de-DE" dirty="0" smtClean="0">
                <a:solidFill>
                  <a:srgbClr val="FFFFFF"/>
                </a:solidFill>
              </a:rPr>
              <a:t>Übung #1 -  Project Setup</a:t>
            </a:r>
            <a:endParaRPr lang="de-DE" dirty="0">
              <a:solidFill>
                <a:srgbClr val="FFFFFF"/>
              </a:solidFill>
            </a:endParaRPr>
          </a:p>
        </p:txBody>
      </p:sp>
    </p:spTree>
    <p:extLst>
      <p:ext uri="{BB962C8B-B14F-4D97-AF65-F5344CB8AC3E}">
        <p14:creationId xmlns:p14="http://schemas.microsoft.com/office/powerpoint/2010/main" val="58006213"/>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solidFill>
                  <a:schemeClr val="bg1"/>
                </a:solidFill>
              </a:rPr>
              <a:t>JS Core</a:t>
            </a:r>
            <a:endParaRPr lang="de-DE" dirty="0">
              <a:solidFill>
                <a:schemeClr val="bg1"/>
              </a:solidFill>
            </a:endParaRPr>
          </a:p>
        </p:txBody>
      </p:sp>
      <p:pic>
        <p:nvPicPr>
          <p:cNvPr id="3" name="Bild 2" descr="2012-04-26 22.26.11.jpg"/>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08520" y="-52833"/>
            <a:ext cx="9252520" cy="6910833"/>
          </a:xfrm>
          <a:prstGeom prst="rect">
            <a:avLst/>
          </a:prstGeom>
        </p:spPr>
      </p:pic>
      <p:sp>
        <p:nvSpPr>
          <p:cNvPr id="7" name="Titel 3"/>
          <p:cNvSpPr txBox="1">
            <a:spLocks/>
          </p:cNvSpPr>
          <p:nvPr/>
        </p:nvSpPr>
        <p:spPr>
          <a:xfrm>
            <a:off x="683568" y="-27384"/>
            <a:ext cx="8572560" cy="562539"/>
          </a:xfrm>
          <a:prstGeom prst="rect">
            <a:avLst/>
          </a:prstGeom>
        </p:spPr>
        <p:txBody>
          <a:bodyPr vert="horz" lIns="91440" tIns="45720" rIns="91440" bIns="45720" rtlCol="0" anchor="t">
            <a:normAutofit/>
          </a:bodyPr>
          <a:lstStyle>
            <a:lvl1pPr algn="l" defTabSz="914400" rtl="0" eaLnBrk="1" latinLnBrk="0" hangingPunct="1">
              <a:spcBef>
                <a:spcPct val="0"/>
              </a:spcBef>
              <a:buNone/>
              <a:defRPr sz="2800" b="1" kern="1200">
                <a:solidFill>
                  <a:schemeClr val="accent2"/>
                </a:solidFill>
                <a:latin typeface="Verdana" pitchFamily="34" charset="0"/>
                <a:ea typeface="Verdana" pitchFamily="34" charset="0"/>
                <a:cs typeface="Verdana" pitchFamily="34" charset="0"/>
              </a:defRPr>
            </a:lvl1pPr>
          </a:lstStyle>
          <a:p>
            <a:r>
              <a:rPr lang="de-DE" dirty="0" smtClean="0">
                <a:solidFill>
                  <a:schemeClr val="bg1"/>
                </a:solidFill>
              </a:rPr>
              <a:t>3: </a:t>
            </a:r>
            <a:r>
              <a:rPr lang="de-DE" dirty="0" err="1" smtClean="0">
                <a:solidFill>
                  <a:schemeClr val="bg1"/>
                </a:solidFill>
              </a:rPr>
              <a:t>Coding</a:t>
            </a:r>
            <a:r>
              <a:rPr lang="de-DE" dirty="0" smtClean="0">
                <a:solidFill>
                  <a:schemeClr val="bg1"/>
                </a:solidFill>
              </a:rPr>
              <a:t> </a:t>
            </a:r>
            <a:r>
              <a:rPr lang="de-DE" dirty="0" err="1" smtClean="0">
                <a:solidFill>
                  <a:schemeClr val="bg1"/>
                </a:solidFill>
              </a:rPr>
              <a:t>Conventions</a:t>
            </a:r>
            <a:r>
              <a:rPr lang="de-DE" dirty="0" smtClean="0">
                <a:solidFill>
                  <a:schemeClr val="bg1"/>
                </a:solidFill>
              </a:rPr>
              <a:t> und QS</a:t>
            </a:r>
            <a:endParaRPr lang="de-DE" dirty="0">
              <a:solidFill>
                <a:schemeClr val="bg1"/>
              </a:solidFill>
            </a:endParaRPr>
          </a:p>
        </p:txBody>
      </p:sp>
    </p:spTree>
    <p:extLst>
      <p:ext uri="{BB962C8B-B14F-4D97-AF65-F5344CB8AC3E}">
        <p14:creationId xmlns:p14="http://schemas.microsoft.com/office/powerpoint/2010/main" val="3653164650"/>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JS </a:t>
            </a:r>
            <a:r>
              <a:rPr lang="de-DE" dirty="0" err="1" smtClean="0"/>
              <a:t>Building</a:t>
            </a:r>
            <a:r>
              <a:rPr lang="de-DE" dirty="0" smtClean="0"/>
              <a:t> </a:t>
            </a:r>
            <a:r>
              <a:rPr lang="de-DE" dirty="0" err="1" smtClean="0"/>
              <a:t>Steps</a:t>
            </a:r>
            <a:endParaRPr lang="de-DE" dirty="0"/>
          </a:p>
        </p:txBody>
      </p:sp>
      <p:sp>
        <p:nvSpPr>
          <p:cNvPr id="4" name="Abgerundetes Rechteck 3"/>
          <p:cNvSpPr/>
          <p:nvPr/>
        </p:nvSpPr>
        <p:spPr bwMode="auto">
          <a:xfrm>
            <a:off x="5707360"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smtClean="0">
                <a:ln w="18415" cmpd="sng">
                  <a:noFill/>
                  <a:prstDash val="solid"/>
                </a:ln>
                <a:solidFill>
                  <a:schemeClr val="bg1"/>
                </a:solidFill>
                <a:latin typeface="+mj-lt"/>
              </a:rPr>
              <a:t>Doc</a:t>
            </a:r>
            <a:endParaRPr kumimoji="0" lang="de-DE" sz="1400" b="0" i="0" u="none" strike="noStrike" normalizeH="0" baseline="0" dirty="0">
              <a:ln w="18415" cmpd="sng">
                <a:noFill/>
                <a:prstDash val="solid"/>
              </a:ln>
              <a:solidFill>
                <a:schemeClr val="bg1"/>
              </a:solidFill>
              <a:latin typeface="+mj-lt"/>
            </a:endParaRPr>
          </a:p>
        </p:txBody>
      </p:sp>
      <p:sp>
        <p:nvSpPr>
          <p:cNvPr id="5" name="Pfeil nach rechts 4"/>
          <p:cNvSpPr/>
          <p:nvPr/>
        </p:nvSpPr>
        <p:spPr bwMode="auto">
          <a:xfrm>
            <a:off x="4675628" y="2924944"/>
            <a:ext cx="978408" cy="484632"/>
          </a:xfrm>
          <a:prstGeom prst="rightArrow">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de-DE" sz="1400" b="1" i="0" u="none" strike="noStrike" cap="none" normalizeH="0" baseline="0">
              <a:ln>
                <a:noFill/>
              </a:ln>
              <a:solidFill>
                <a:schemeClr val="tx1"/>
              </a:solidFill>
              <a:effectLst/>
              <a:latin typeface="+mj-lt"/>
            </a:endParaRPr>
          </a:p>
        </p:txBody>
      </p:sp>
      <p:sp>
        <p:nvSpPr>
          <p:cNvPr id="6" name="Abgerundetes Rechteck 5"/>
          <p:cNvSpPr/>
          <p:nvPr/>
        </p:nvSpPr>
        <p:spPr bwMode="auto">
          <a:xfrm>
            <a:off x="1708448"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err="1" smtClean="0">
                <a:ln w="18415" cmpd="sng">
                  <a:noFill/>
                  <a:prstDash val="solid"/>
                </a:ln>
                <a:solidFill>
                  <a:schemeClr val="bg1"/>
                </a:solidFill>
                <a:latin typeface="+mj-lt"/>
              </a:rPr>
              <a:t>Linting</a:t>
            </a:r>
            <a:endParaRPr kumimoji="0" lang="de-DE" sz="1400" b="0" i="0" u="none" strike="noStrike" normalizeH="0" baseline="0" dirty="0">
              <a:ln w="18415" cmpd="sng">
                <a:noFill/>
                <a:prstDash val="solid"/>
              </a:ln>
              <a:solidFill>
                <a:schemeClr val="bg1"/>
              </a:solidFill>
              <a:latin typeface="+mj-lt"/>
            </a:endParaRPr>
          </a:p>
        </p:txBody>
      </p:sp>
      <p:sp>
        <p:nvSpPr>
          <p:cNvPr id="7" name="Pfeil nach rechts 6"/>
          <p:cNvSpPr/>
          <p:nvPr/>
        </p:nvSpPr>
        <p:spPr bwMode="auto">
          <a:xfrm>
            <a:off x="2676172" y="2924944"/>
            <a:ext cx="978408" cy="484632"/>
          </a:xfrm>
          <a:prstGeom prst="rightArrow">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de-DE" sz="1400" b="1" i="0" u="none" strike="noStrike" cap="none" normalizeH="0" baseline="0">
              <a:ln>
                <a:noFill/>
              </a:ln>
              <a:solidFill>
                <a:schemeClr val="tx1"/>
              </a:solidFill>
              <a:effectLst/>
              <a:latin typeface="+mj-lt"/>
            </a:endParaRPr>
          </a:p>
        </p:txBody>
      </p:sp>
      <p:sp>
        <p:nvSpPr>
          <p:cNvPr id="8" name="Abgerundetes Rechteck 7"/>
          <p:cNvSpPr/>
          <p:nvPr/>
        </p:nvSpPr>
        <p:spPr bwMode="auto">
          <a:xfrm>
            <a:off x="3707904"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err="1" smtClean="0">
                <a:ln w="18415" cmpd="sng">
                  <a:noFill/>
                  <a:prstDash val="solid"/>
                </a:ln>
                <a:solidFill>
                  <a:schemeClr val="bg1"/>
                </a:solidFill>
                <a:latin typeface="+mj-lt"/>
              </a:rPr>
              <a:t>Testing</a:t>
            </a:r>
            <a:endParaRPr kumimoji="0" lang="de-DE" sz="1400" b="0" i="0" u="none" strike="noStrike" normalizeH="0" baseline="0" dirty="0">
              <a:ln w="18415" cmpd="sng">
                <a:noFill/>
                <a:prstDash val="solid"/>
              </a:ln>
              <a:solidFill>
                <a:schemeClr val="bg1"/>
              </a:solidFill>
              <a:latin typeface="+mj-lt"/>
            </a:endParaRPr>
          </a:p>
        </p:txBody>
      </p:sp>
    </p:spTree>
    <p:extLst>
      <p:ext uri="{BB962C8B-B14F-4D97-AF65-F5344CB8AC3E}">
        <p14:creationId xmlns:p14="http://schemas.microsoft.com/office/powerpoint/2010/main" val="2274932438"/>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JSLint</a:t>
            </a:r>
            <a:endParaRPr lang="de-DE" dirty="0"/>
          </a:p>
        </p:txBody>
      </p:sp>
      <p:sp>
        <p:nvSpPr>
          <p:cNvPr id="5" name="Inhaltsplatzhalter 2"/>
          <p:cNvSpPr txBox="1">
            <a:spLocks/>
          </p:cNvSpPr>
          <p:nvPr/>
        </p:nvSpPr>
        <p:spPr>
          <a:xfrm>
            <a:off x="2916610" y="2996952"/>
            <a:ext cx="6048672" cy="2984266"/>
          </a:xfrm>
          <a:prstGeom prst="rect">
            <a:avLst/>
          </a:prstGeom>
        </p:spPr>
        <p:txBody>
          <a:bodyPr/>
          <a:lstStyle/>
          <a:p>
            <a:r>
              <a:rPr lang="de-DE" sz="2000" b="0" dirty="0" err="1" smtClean="0"/>
              <a:t>JSLint</a:t>
            </a:r>
            <a:r>
              <a:rPr lang="de-DE" sz="2000" b="0" dirty="0" smtClean="0"/>
              <a:t> </a:t>
            </a:r>
            <a:r>
              <a:rPr lang="de-DE" sz="2000" b="0" dirty="0"/>
              <a:t>- </a:t>
            </a:r>
            <a:r>
              <a:rPr lang="de-DE" sz="2000" b="0" dirty="0" smtClean="0"/>
              <a:t>... Will hurt </a:t>
            </a:r>
            <a:r>
              <a:rPr lang="de-DE" sz="2000" b="0" dirty="0" err="1" smtClean="0"/>
              <a:t>your</a:t>
            </a:r>
            <a:r>
              <a:rPr lang="de-DE" sz="2000" b="0" dirty="0" smtClean="0"/>
              <a:t> </a:t>
            </a:r>
            <a:r>
              <a:rPr lang="de-DE" sz="2000" b="0" dirty="0" err="1" smtClean="0"/>
              <a:t>feelings</a:t>
            </a:r>
            <a:r>
              <a:rPr lang="de-DE" sz="2000" b="0" dirty="0"/>
              <a:t>. </a:t>
            </a:r>
            <a:r>
              <a:rPr lang="de-DE" sz="2000" b="0" dirty="0" err="1" smtClean="0"/>
              <a:t>It</a:t>
            </a:r>
            <a:r>
              <a:rPr lang="de-DE" sz="2000" b="0" dirty="0" smtClean="0"/>
              <a:t> </a:t>
            </a:r>
            <a:r>
              <a:rPr lang="de-DE" sz="2000" b="0" dirty="0" err="1" smtClean="0"/>
              <a:t>takes</a:t>
            </a:r>
            <a:r>
              <a:rPr lang="de-DE" sz="2000" b="0" dirty="0" smtClean="0"/>
              <a:t> </a:t>
            </a:r>
            <a:r>
              <a:rPr lang="de-DE" sz="2000" b="0" dirty="0"/>
              <a:t>a JavaScript </a:t>
            </a:r>
            <a:r>
              <a:rPr lang="de-DE" sz="2000" b="0" dirty="0" err="1"/>
              <a:t>source</a:t>
            </a:r>
            <a:r>
              <a:rPr lang="de-DE" sz="2000" b="0" dirty="0"/>
              <a:t> </a:t>
            </a:r>
            <a:r>
              <a:rPr lang="de-DE" sz="2000" b="0" dirty="0" err="1"/>
              <a:t>and</a:t>
            </a:r>
            <a:r>
              <a:rPr lang="de-DE" sz="2000" b="0" dirty="0"/>
              <a:t> </a:t>
            </a:r>
            <a:r>
              <a:rPr lang="de-DE" sz="2000" b="0" dirty="0" err="1"/>
              <a:t>scans</a:t>
            </a:r>
            <a:r>
              <a:rPr lang="de-DE" sz="2000" b="0" dirty="0"/>
              <a:t> it. </a:t>
            </a:r>
            <a:r>
              <a:rPr lang="de-DE" sz="2000" b="0" dirty="0" err="1"/>
              <a:t>If</a:t>
            </a:r>
            <a:r>
              <a:rPr lang="de-DE" sz="2000" b="0" dirty="0"/>
              <a:t> </a:t>
            </a:r>
            <a:r>
              <a:rPr lang="de-DE" sz="2000" b="0" dirty="0" err="1"/>
              <a:t>it</a:t>
            </a:r>
            <a:r>
              <a:rPr lang="de-DE" sz="2000" b="0" dirty="0"/>
              <a:t> </a:t>
            </a:r>
            <a:r>
              <a:rPr lang="de-DE" sz="2000" b="0" dirty="0" err="1"/>
              <a:t>finds</a:t>
            </a:r>
            <a:r>
              <a:rPr lang="de-DE" sz="2000" b="0" dirty="0"/>
              <a:t> a </a:t>
            </a:r>
            <a:r>
              <a:rPr lang="de-DE" sz="2000" b="0" dirty="0" err="1"/>
              <a:t>problem</a:t>
            </a:r>
            <a:r>
              <a:rPr lang="de-DE" sz="2000" b="0" dirty="0"/>
              <a:t>, </a:t>
            </a:r>
            <a:r>
              <a:rPr lang="de-DE" sz="2000" b="0" dirty="0" err="1"/>
              <a:t>it</a:t>
            </a:r>
            <a:r>
              <a:rPr lang="de-DE" sz="2000" b="0" dirty="0"/>
              <a:t> </a:t>
            </a:r>
            <a:r>
              <a:rPr lang="de-DE" sz="2000" b="0" dirty="0" err="1"/>
              <a:t>returns</a:t>
            </a:r>
            <a:r>
              <a:rPr lang="de-DE" sz="2000" b="0" dirty="0"/>
              <a:t> a </a:t>
            </a:r>
            <a:r>
              <a:rPr lang="de-DE" sz="2000" b="0" dirty="0" err="1"/>
              <a:t>message</a:t>
            </a:r>
            <a:r>
              <a:rPr lang="de-DE" sz="2000" b="0" dirty="0"/>
              <a:t> </a:t>
            </a:r>
            <a:r>
              <a:rPr lang="de-DE" sz="2000" b="0" dirty="0" err="1"/>
              <a:t>describing</a:t>
            </a:r>
            <a:r>
              <a:rPr lang="de-DE" sz="2000" b="0" dirty="0"/>
              <a:t> </a:t>
            </a:r>
            <a:r>
              <a:rPr lang="de-DE" sz="2000" b="0" dirty="0" err="1"/>
              <a:t>the</a:t>
            </a:r>
            <a:r>
              <a:rPr lang="de-DE" sz="2000" b="0" dirty="0"/>
              <a:t> </a:t>
            </a:r>
            <a:r>
              <a:rPr lang="de-DE" sz="2000" b="0" dirty="0" err="1"/>
              <a:t>problem</a:t>
            </a:r>
            <a:r>
              <a:rPr lang="de-DE" sz="2000" b="0" dirty="0"/>
              <a:t> </a:t>
            </a:r>
            <a:r>
              <a:rPr lang="de-DE" sz="2000" b="0" dirty="0" err="1"/>
              <a:t>and</a:t>
            </a:r>
            <a:r>
              <a:rPr lang="de-DE" sz="2000" b="0" dirty="0"/>
              <a:t> an </a:t>
            </a:r>
            <a:r>
              <a:rPr lang="de-DE" sz="2000" b="0" dirty="0" err="1"/>
              <a:t>approximate</a:t>
            </a:r>
            <a:r>
              <a:rPr lang="de-DE" sz="2000" b="0" dirty="0"/>
              <a:t> </a:t>
            </a:r>
            <a:r>
              <a:rPr lang="de-DE" sz="2000" b="0" dirty="0" err="1"/>
              <a:t>location</a:t>
            </a:r>
            <a:r>
              <a:rPr lang="de-DE" sz="2000" b="0" dirty="0"/>
              <a:t> </a:t>
            </a:r>
            <a:r>
              <a:rPr lang="de-DE" sz="2000" b="0" dirty="0" err="1"/>
              <a:t>within</a:t>
            </a:r>
            <a:r>
              <a:rPr lang="de-DE" sz="2000" b="0" dirty="0"/>
              <a:t> </a:t>
            </a:r>
            <a:r>
              <a:rPr lang="de-DE" sz="2000" b="0" dirty="0" err="1"/>
              <a:t>the</a:t>
            </a:r>
            <a:r>
              <a:rPr lang="de-DE" sz="2000" b="0" dirty="0"/>
              <a:t> </a:t>
            </a:r>
            <a:r>
              <a:rPr lang="de-DE" sz="2000" b="0" dirty="0" err="1"/>
              <a:t>source</a:t>
            </a:r>
            <a:r>
              <a:rPr lang="de-DE" sz="2000" b="0" dirty="0"/>
              <a:t>. The </a:t>
            </a:r>
            <a:r>
              <a:rPr lang="de-DE" sz="2000" b="0" dirty="0" err="1"/>
              <a:t>problem</a:t>
            </a:r>
            <a:r>
              <a:rPr lang="de-DE" sz="2000" b="0" dirty="0"/>
              <a:t> </a:t>
            </a:r>
            <a:r>
              <a:rPr lang="de-DE" sz="2000" b="0" dirty="0" err="1"/>
              <a:t>is</a:t>
            </a:r>
            <a:r>
              <a:rPr lang="de-DE" sz="2000" b="0" dirty="0"/>
              <a:t> not </a:t>
            </a:r>
            <a:r>
              <a:rPr lang="de-DE" sz="2000" b="0" dirty="0" err="1"/>
              <a:t>necessarily</a:t>
            </a:r>
            <a:r>
              <a:rPr lang="de-DE" sz="2000" b="0" dirty="0"/>
              <a:t> a </a:t>
            </a:r>
            <a:r>
              <a:rPr lang="de-DE" sz="2000" b="0" dirty="0" err="1"/>
              <a:t>syntax</a:t>
            </a:r>
            <a:r>
              <a:rPr lang="de-DE" sz="2000" b="0" dirty="0"/>
              <a:t> </a:t>
            </a:r>
            <a:r>
              <a:rPr lang="de-DE" sz="2000" b="0" dirty="0" err="1"/>
              <a:t>error</a:t>
            </a:r>
            <a:r>
              <a:rPr lang="de-DE" sz="2000" b="0" dirty="0"/>
              <a:t>, </a:t>
            </a:r>
            <a:r>
              <a:rPr lang="de-DE" sz="2000" b="0" dirty="0" err="1"/>
              <a:t>although</a:t>
            </a:r>
            <a:r>
              <a:rPr lang="de-DE" sz="2000" b="0" dirty="0"/>
              <a:t> </a:t>
            </a:r>
            <a:r>
              <a:rPr lang="de-DE" sz="2000" b="0" dirty="0" err="1"/>
              <a:t>it</a:t>
            </a:r>
            <a:r>
              <a:rPr lang="de-DE" sz="2000" b="0" dirty="0"/>
              <a:t> </a:t>
            </a:r>
            <a:r>
              <a:rPr lang="de-DE" sz="2000" b="0" dirty="0" err="1"/>
              <a:t>often</a:t>
            </a:r>
            <a:r>
              <a:rPr lang="de-DE" sz="2000" b="0" dirty="0"/>
              <a:t> </a:t>
            </a:r>
            <a:r>
              <a:rPr lang="de-DE" sz="2000" b="0" dirty="0" err="1"/>
              <a:t>is</a:t>
            </a:r>
            <a:r>
              <a:rPr lang="de-DE" sz="2000" b="0" dirty="0"/>
              <a:t>.</a:t>
            </a:r>
            <a:endParaRPr lang="de-DE" sz="2000" b="0" dirty="0" smtClean="0"/>
          </a:p>
          <a:p>
            <a:endParaRPr lang="de-DE" sz="2000" b="0" dirty="0" smtClean="0"/>
          </a:p>
          <a:p>
            <a:r>
              <a:rPr lang="de-DE" sz="2000" b="0" dirty="0" smtClean="0"/>
              <a:t>-- </a:t>
            </a:r>
            <a:r>
              <a:rPr lang="de-DE" sz="2000" b="0" dirty="0"/>
              <a:t>http</a:t>
            </a:r>
            <a:r>
              <a:rPr lang="de-DE" sz="2000" b="0" dirty="0" smtClean="0"/>
              <a:t>:/</a:t>
            </a:r>
            <a:r>
              <a:rPr lang="de-DE" sz="2000" b="0" dirty="0" err="1" smtClean="0"/>
              <a:t>www.jslint.com</a:t>
            </a:r>
            <a:r>
              <a:rPr lang="de-DE" sz="2000" b="0" dirty="0" smtClean="0"/>
              <a:t>/lint.html</a:t>
            </a:r>
          </a:p>
          <a:p>
            <a:r>
              <a:rPr lang="de-DE" sz="2000" b="0" dirty="0" smtClean="0"/>
              <a:t>-- http:/</a:t>
            </a:r>
            <a:r>
              <a:rPr lang="de-DE" sz="2000" b="0" dirty="0" err="1" smtClean="0"/>
              <a:t>code.google.com</a:t>
            </a:r>
            <a:r>
              <a:rPr lang="de-DE" sz="2000" b="0" dirty="0" smtClean="0"/>
              <a:t>/p/jslint4java/</a:t>
            </a:r>
            <a:endParaRPr lang="de-DE" sz="2000" b="0" dirty="0"/>
          </a:p>
          <a:p>
            <a:endParaRPr lang="de-DE" sz="2000" b="0" dirty="0" smtClean="0"/>
          </a:p>
          <a:p>
            <a:endParaRPr lang="de-DE" sz="2000" dirty="0" smtClean="0"/>
          </a:p>
          <a:p>
            <a:endParaRPr lang="de-DE" sz="2000" dirty="0" smtClean="0"/>
          </a:p>
          <a:p>
            <a:endParaRPr lang="de-DE" sz="2000" dirty="0" smtClean="0"/>
          </a:p>
          <a:p>
            <a:endParaRPr lang="de-DE" sz="2000" dirty="0" smtClean="0"/>
          </a:p>
        </p:txBody>
      </p:sp>
      <p:pic>
        <p:nvPicPr>
          <p:cNvPr id="6" name="Picture 2" descr="C:\Users\ochso\Desktop\build-process\assets\jslint.gif"/>
          <p:cNvPicPr>
            <a:picLocks noChangeAspect="1" noChangeArrowheads="1"/>
          </p:cNvPicPr>
          <p:nvPr/>
        </p:nvPicPr>
        <p:blipFill>
          <a:blip r:embed="rId3"/>
          <a:srcRect/>
          <a:stretch>
            <a:fillRect/>
          </a:stretch>
        </p:blipFill>
        <p:spPr bwMode="auto">
          <a:xfrm>
            <a:off x="2998788" y="2218048"/>
            <a:ext cx="1954783" cy="612465"/>
          </a:xfrm>
          <a:prstGeom prst="rect">
            <a:avLst/>
          </a:prstGeom>
          <a:noFill/>
        </p:spPr>
      </p:pic>
    </p:spTree>
    <p:extLst>
      <p:ext uri="{BB962C8B-B14F-4D97-AF65-F5344CB8AC3E}">
        <p14:creationId xmlns:p14="http://schemas.microsoft.com/office/powerpoint/2010/main" val="291231755"/>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JSHint</a:t>
            </a:r>
            <a:endParaRPr lang="de-DE" dirty="0"/>
          </a:p>
        </p:txBody>
      </p:sp>
      <p:sp>
        <p:nvSpPr>
          <p:cNvPr id="5" name="Inhaltsplatzhalter 2"/>
          <p:cNvSpPr txBox="1">
            <a:spLocks/>
          </p:cNvSpPr>
          <p:nvPr/>
        </p:nvSpPr>
        <p:spPr>
          <a:xfrm>
            <a:off x="2916610" y="2996952"/>
            <a:ext cx="6048672" cy="2984266"/>
          </a:xfrm>
          <a:prstGeom prst="rect">
            <a:avLst/>
          </a:prstGeom>
        </p:spPr>
        <p:txBody>
          <a:bodyPr/>
          <a:lstStyle/>
          <a:p>
            <a:r>
              <a:rPr lang="de-DE" sz="2000" dirty="0" err="1"/>
              <a:t>JSHint</a:t>
            </a:r>
            <a:r>
              <a:rPr lang="de-DE" sz="2000" dirty="0"/>
              <a:t> </a:t>
            </a:r>
            <a:r>
              <a:rPr lang="de-DE" sz="2000" dirty="0" err="1"/>
              <a:t>is</a:t>
            </a:r>
            <a:r>
              <a:rPr lang="de-DE" sz="2000" dirty="0"/>
              <a:t> a </a:t>
            </a:r>
            <a:r>
              <a:rPr lang="de-DE" sz="2000" dirty="0" err="1"/>
              <a:t>community-driven</a:t>
            </a:r>
            <a:r>
              <a:rPr lang="de-DE" sz="2000" dirty="0"/>
              <a:t> </a:t>
            </a:r>
            <a:r>
              <a:rPr lang="de-DE" sz="2000" dirty="0" err="1"/>
              <a:t>tool</a:t>
            </a:r>
            <a:r>
              <a:rPr lang="de-DE" sz="2000" dirty="0"/>
              <a:t> </a:t>
            </a:r>
            <a:r>
              <a:rPr lang="de-DE" sz="2000" dirty="0" err="1"/>
              <a:t>to</a:t>
            </a:r>
            <a:r>
              <a:rPr lang="de-DE" sz="2000" dirty="0"/>
              <a:t> </a:t>
            </a:r>
            <a:r>
              <a:rPr lang="de-DE" sz="2000" dirty="0" err="1"/>
              <a:t>detect</a:t>
            </a:r>
            <a:r>
              <a:rPr lang="de-DE" sz="2000" dirty="0"/>
              <a:t> </a:t>
            </a:r>
            <a:r>
              <a:rPr lang="de-DE" sz="2000" dirty="0" err="1"/>
              <a:t>errors</a:t>
            </a:r>
            <a:r>
              <a:rPr lang="de-DE" sz="2000" dirty="0"/>
              <a:t> </a:t>
            </a:r>
            <a:r>
              <a:rPr lang="de-DE" sz="2000" dirty="0" err="1"/>
              <a:t>and</a:t>
            </a:r>
            <a:r>
              <a:rPr lang="de-DE" sz="2000" dirty="0"/>
              <a:t> potential </a:t>
            </a:r>
            <a:r>
              <a:rPr lang="de-DE" sz="2000" dirty="0" err="1"/>
              <a:t>problems</a:t>
            </a:r>
            <a:r>
              <a:rPr lang="de-DE" sz="2000" dirty="0"/>
              <a:t> in JavaScript </a:t>
            </a:r>
            <a:r>
              <a:rPr lang="de-DE" sz="2000" dirty="0" err="1"/>
              <a:t>code</a:t>
            </a:r>
            <a:r>
              <a:rPr lang="de-DE" sz="2000" dirty="0"/>
              <a:t> </a:t>
            </a:r>
            <a:r>
              <a:rPr lang="de-DE" sz="2000" dirty="0" err="1"/>
              <a:t>and</a:t>
            </a:r>
            <a:r>
              <a:rPr lang="de-DE" sz="2000" dirty="0"/>
              <a:t> </a:t>
            </a:r>
            <a:r>
              <a:rPr lang="de-DE" sz="2000" dirty="0" err="1"/>
              <a:t>to</a:t>
            </a:r>
            <a:r>
              <a:rPr lang="de-DE" sz="2000" dirty="0"/>
              <a:t> </a:t>
            </a:r>
            <a:r>
              <a:rPr lang="de-DE" sz="2000" dirty="0" err="1"/>
              <a:t>enforce</a:t>
            </a:r>
            <a:r>
              <a:rPr lang="de-DE" sz="2000" dirty="0"/>
              <a:t> </a:t>
            </a:r>
            <a:r>
              <a:rPr lang="de-DE" sz="2000" dirty="0" err="1"/>
              <a:t>your</a:t>
            </a:r>
            <a:r>
              <a:rPr lang="de-DE" sz="2000" dirty="0"/>
              <a:t> </a:t>
            </a:r>
            <a:r>
              <a:rPr lang="de-DE" sz="2000" dirty="0" err="1"/>
              <a:t>team's</a:t>
            </a:r>
            <a:r>
              <a:rPr lang="de-DE" sz="2000" dirty="0"/>
              <a:t> </a:t>
            </a:r>
            <a:r>
              <a:rPr lang="de-DE" sz="2000" dirty="0" err="1"/>
              <a:t>coding</a:t>
            </a:r>
            <a:r>
              <a:rPr lang="de-DE" sz="2000" dirty="0"/>
              <a:t> </a:t>
            </a:r>
            <a:r>
              <a:rPr lang="de-DE" sz="2000" dirty="0" err="1"/>
              <a:t>conventions</a:t>
            </a:r>
            <a:r>
              <a:rPr lang="de-DE" sz="2000" dirty="0" smtClean="0"/>
              <a:t>.</a:t>
            </a:r>
          </a:p>
          <a:p>
            <a:endParaRPr lang="de-DE" sz="2000" b="0" dirty="0" smtClean="0"/>
          </a:p>
          <a:p>
            <a:r>
              <a:rPr lang="de-DE" sz="2000" b="0" dirty="0" smtClean="0"/>
              <a:t>-- </a:t>
            </a:r>
            <a:r>
              <a:rPr lang="de-DE" sz="2000" dirty="0"/>
              <a:t>http://www.jshint.com/</a:t>
            </a:r>
            <a:endParaRPr lang="de-DE" sz="2000" b="0" dirty="0" smtClean="0"/>
          </a:p>
          <a:p>
            <a:endParaRPr lang="de-DE" sz="2000" b="0" dirty="0" smtClean="0"/>
          </a:p>
          <a:p>
            <a:endParaRPr lang="de-DE" sz="2000" dirty="0" smtClean="0"/>
          </a:p>
          <a:p>
            <a:endParaRPr lang="de-DE" sz="2000" dirty="0" smtClean="0"/>
          </a:p>
          <a:p>
            <a:endParaRPr lang="de-DE" sz="2000" dirty="0" smtClean="0"/>
          </a:p>
          <a:p>
            <a:endParaRPr lang="de-DE" sz="2000" dirty="0" smtClean="0"/>
          </a:p>
        </p:txBody>
      </p:sp>
      <p:pic>
        <p:nvPicPr>
          <p:cNvPr id="4" name="Bild 3"/>
          <p:cNvPicPr>
            <a:picLocks noChangeAspect="1"/>
          </p:cNvPicPr>
          <p:nvPr/>
        </p:nvPicPr>
        <p:blipFill>
          <a:blip r:embed="rId2"/>
          <a:stretch>
            <a:fillRect/>
          </a:stretch>
        </p:blipFill>
        <p:spPr>
          <a:xfrm>
            <a:off x="2999932" y="1245149"/>
            <a:ext cx="2952329" cy="1594827"/>
          </a:xfrm>
          <a:prstGeom prst="rect">
            <a:avLst/>
          </a:prstGeom>
        </p:spPr>
      </p:pic>
    </p:spTree>
    <p:extLst>
      <p:ext uri="{BB962C8B-B14F-4D97-AF65-F5344CB8AC3E}">
        <p14:creationId xmlns:p14="http://schemas.microsoft.com/office/powerpoint/2010/main" val="3469455809"/>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2" name="Inhaltsplatzhalter 1"/>
          <p:cNvSpPr>
            <a:spLocks noGrp="1"/>
          </p:cNvSpPr>
          <p:nvPr>
            <p:ph idx="1"/>
          </p:nvPr>
        </p:nvSpPr>
        <p:spPr/>
        <p:txBody>
          <a:bodyPr/>
          <a:lstStyle/>
          <a:p>
            <a:pPr marL="0" indent="0">
              <a:buNone/>
            </a:pPr>
            <a:r>
              <a:rPr lang="de-DE" dirty="0">
                <a:solidFill>
                  <a:srgbClr val="FFFFFF"/>
                </a:solidFill>
              </a:rPr>
              <a:t>Führe den Task </a:t>
            </a:r>
            <a:r>
              <a:rPr lang="de-DE" dirty="0" err="1">
                <a:solidFill>
                  <a:srgbClr val="FFFFFF"/>
                </a:solidFill>
                <a:latin typeface="Consolas"/>
                <a:cs typeface="Consolas"/>
              </a:rPr>
              <a:t>grunt</a:t>
            </a:r>
            <a:r>
              <a:rPr lang="de-DE" dirty="0">
                <a:solidFill>
                  <a:srgbClr val="FFFFFF"/>
                </a:solidFill>
                <a:latin typeface="Consolas"/>
                <a:cs typeface="Consolas"/>
              </a:rPr>
              <a:t> </a:t>
            </a:r>
            <a:r>
              <a:rPr lang="de-DE" dirty="0" err="1">
                <a:solidFill>
                  <a:srgbClr val="FFFFFF"/>
                </a:solidFill>
                <a:latin typeface="Consolas"/>
                <a:cs typeface="Consolas"/>
              </a:rPr>
              <a:t>jshint</a:t>
            </a:r>
            <a:r>
              <a:rPr lang="de-DE" dirty="0">
                <a:solidFill>
                  <a:srgbClr val="FFFFFF"/>
                </a:solidFill>
                <a:latin typeface="Consolas"/>
                <a:cs typeface="Consolas"/>
              </a:rPr>
              <a:t> </a:t>
            </a:r>
            <a:r>
              <a:rPr lang="de-DE" dirty="0">
                <a:solidFill>
                  <a:srgbClr val="FFFFFF"/>
                </a:solidFill>
              </a:rPr>
              <a:t>aus und versuche ihn fehlschlagen zu </a:t>
            </a:r>
            <a:r>
              <a:rPr lang="de-DE" dirty="0" smtClean="0">
                <a:solidFill>
                  <a:srgbClr val="FFFFFF"/>
                </a:solidFill>
              </a:rPr>
              <a:t>lassen.</a:t>
            </a:r>
            <a:endParaRPr lang="de-DE" dirty="0">
              <a:solidFill>
                <a:srgbClr val="FFFFFF"/>
              </a:solidFill>
            </a:endParaRPr>
          </a:p>
          <a:p>
            <a:pPr marL="0" indent="0">
              <a:buNone/>
            </a:pPr>
            <a:r>
              <a:rPr lang="de-DE" dirty="0">
                <a:solidFill>
                  <a:srgbClr val="FFFFFF"/>
                </a:solidFill>
              </a:rPr>
              <a:t>Untersuche </a:t>
            </a:r>
            <a:r>
              <a:rPr lang="de-DE" dirty="0" err="1">
                <a:solidFill>
                  <a:srgbClr val="FFFFFF"/>
                </a:solidFill>
                <a:latin typeface="Consolas"/>
                <a:cs typeface="Consolas"/>
              </a:rPr>
              <a:t>Gruntfile.js</a:t>
            </a:r>
            <a:r>
              <a:rPr lang="de-DE" dirty="0">
                <a:solidFill>
                  <a:srgbClr val="FFFFFF"/>
                </a:solidFill>
                <a:latin typeface="Consolas"/>
                <a:cs typeface="Consolas"/>
              </a:rPr>
              <a:t> </a:t>
            </a:r>
            <a:r>
              <a:rPr lang="de-DE" dirty="0">
                <a:solidFill>
                  <a:srgbClr val="FFFFFF"/>
                </a:solidFill>
              </a:rPr>
              <a:t>und identifiziere den entsprechenden Task für </a:t>
            </a:r>
            <a:r>
              <a:rPr lang="de-DE" dirty="0" err="1" smtClean="0">
                <a:solidFill>
                  <a:srgbClr val="FFFFFF"/>
                </a:solidFill>
              </a:rPr>
              <a:t>jshint</a:t>
            </a:r>
            <a:r>
              <a:rPr lang="de-DE" dirty="0" smtClean="0">
                <a:solidFill>
                  <a:srgbClr val="FFFFFF"/>
                </a:solidFill>
              </a:rPr>
              <a:t>. Welche </a:t>
            </a:r>
            <a:r>
              <a:rPr lang="de-DE" dirty="0">
                <a:solidFill>
                  <a:srgbClr val="FFFFFF"/>
                </a:solidFill>
              </a:rPr>
              <a:t>Konfigurationsdatei wird </a:t>
            </a:r>
            <a:r>
              <a:rPr lang="de-DE" dirty="0" smtClean="0">
                <a:solidFill>
                  <a:srgbClr val="FFFFFF"/>
                </a:solidFill>
              </a:rPr>
              <a:t>wo verwendet?</a:t>
            </a:r>
            <a:endParaRPr lang="de-DE" dirty="0">
              <a:solidFill>
                <a:srgbClr val="FFFFFF"/>
              </a:solidFill>
            </a:endParaRPr>
          </a:p>
          <a:p>
            <a:pPr marL="0" indent="0">
              <a:buNone/>
            </a:pPr>
            <a:r>
              <a:rPr lang="de-DE" dirty="0">
                <a:solidFill>
                  <a:srgbClr val="FFFFFF"/>
                </a:solidFill>
              </a:rPr>
              <a:t>Verändere die Konfigurationsdatei so, dass </a:t>
            </a:r>
            <a:r>
              <a:rPr lang="de-DE" dirty="0" err="1">
                <a:solidFill>
                  <a:srgbClr val="FFFFFF"/>
                </a:solidFill>
                <a:latin typeface="Consolas"/>
                <a:cs typeface="Consolas"/>
              </a:rPr>
              <a:t>grunt</a:t>
            </a:r>
            <a:r>
              <a:rPr lang="de-DE" dirty="0">
                <a:solidFill>
                  <a:srgbClr val="FFFFFF"/>
                </a:solidFill>
                <a:latin typeface="Consolas"/>
                <a:cs typeface="Consolas"/>
              </a:rPr>
              <a:t> </a:t>
            </a:r>
            <a:r>
              <a:rPr lang="de-DE" dirty="0" err="1">
                <a:solidFill>
                  <a:srgbClr val="FFFFFF"/>
                </a:solidFill>
                <a:latin typeface="Consolas"/>
                <a:cs typeface="Consolas"/>
              </a:rPr>
              <a:t>jshint</a:t>
            </a:r>
            <a:r>
              <a:rPr lang="de-DE" dirty="0">
                <a:solidFill>
                  <a:srgbClr val="FFFFFF"/>
                </a:solidFill>
                <a:latin typeface="Consolas"/>
                <a:cs typeface="Consolas"/>
              </a:rPr>
              <a:t> </a:t>
            </a:r>
            <a:r>
              <a:rPr lang="de-DE" dirty="0">
                <a:solidFill>
                  <a:srgbClr val="FFFFFF"/>
                </a:solidFill>
              </a:rPr>
              <a:t>nicht mehr </a:t>
            </a:r>
            <a:r>
              <a:rPr lang="de-DE" dirty="0" smtClean="0">
                <a:solidFill>
                  <a:srgbClr val="FFFFFF"/>
                </a:solidFill>
              </a:rPr>
              <a:t>fehlschlägt.</a:t>
            </a:r>
            <a:endParaRPr lang="de-DE" dirty="0">
              <a:solidFill>
                <a:srgbClr val="FFFFFF"/>
              </a:solidFill>
            </a:endParaRPr>
          </a:p>
        </p:txBody>
      </p:sp>
      <p:sp>
        <p:nvSpPr>
          <p:cNvPr id="3" name="Titel 2"/>
          <p:cNvSpPr>
            <a:spLocks noGrp="1"/>
          </p:cNvSpPr>
          <p:nvPr>
            <p:ph type="title"/>
          </p:nvPr>
        </p:nvSpPr>
        <p:spPr/>
        <p:txBody>
          <a:bodyPr/>
          <a:lstStyle/>
          <a:p>
            <a:r>
              <a:rPr lang="de-DE" dirty="0" smtClean="0">
                <a:solidFill>
                  <a:srgbClr val="FFFFFF"/>
                </a:solidFill>
              </a:rPr>
              <a:t>Übung #2 -  </a:t>
            </a:r>
            <a:r>
              <a:rPr lang="de-DE" dirty="0" err="1" smtClean="0">
                <a:solidFill>
                  <a:srgbClr val="FFFFFF"/>
                </a:solidFill>
              </a:rPr>
              <a:t>JSHint</a:t>
            </a:r>
            <a:endParaRPr lang="de-DE" dirty="0">
              <a:solidFill>
                <a:srgbClr val="FFFFFF"/>
              </a:solidFill>
            </a:endParaRPr>
          </a:p>
        </p:txBody>
      </p:sp>
    </p:spTree>
    <p:extLst>
      <p:ext uri="{BB962C8B-B14F-4D97-AF65-F5344CB8AC3E}">
        <p14:creationId xmlns:p14="http://schemas.microsoft.com/office/powerpoint/2010/main" val="485812365"/>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JS </a:t>
            </a:r>
            <a:r>
              <a:rPr lang="de-DE" dirty="0" err="1" smtClean="0"/>
              <a:t>Building</a:t>
            </a:r>
            <a:r>
              <a:rPr lang="de-DE" dirty="0" smtClean="0"/>
              <a:t> </a:t>
            </a:r>
            <a:r>
              <a:rPr lang="de-DE" dirty="0" err="1" smtClean="0"/>
              <a:t>Steps</a:t>
            </a:r>
            <a:endParaRPr lang="de-DE" dirty="0"/>
          </a:p>
        </p:txBody>
      </p:sp>
      <p:sp>
        <p:nvSpPr>
          <p:cNvPr id="6" name="Abgerundetes Rechteck 5"/>
          <p:cNvSpPr/>
          <p:nvPr/>
        </p:nvSpPr>
        <p:spPr bwMode="auto">
          <a:xfrm>
            <a:off x="1708448"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err="1" smtClean="0">
                <a:ln w="18415" cmpd="sng">
                  <a:noFill/>
                  <a:prstDash val="solid"/>
                </a:ln>
                <a:solidFill>
                  <a:schemeClr val="bg1"/>
                </a:solidFill>
                <a:latin typeface="+mj-lt"/>
              </a:rPr>
              <a:t>Linting</a:t>
            </a:r>
            <a:endParaRPr kumimoji="0" lang="de-DE" sz="1400" b="0" i="0" u="none" strike="noStrike" normalizeH="0" baseline="0" dirty="0">
              <a:ln w="18415" cmpd="sng">
                <a:noFill/>
                <a:prstDash val="solid"/>
              </a:ln>
              <a:solidFill>
                <a:schemeClr val="bg1"/>
              </a:solidFill>
              <a:latin typeface="+mj-lt"/>
            </a:endParaRPr>
          </a:p>
        </p:txBody>
      </p:sp>
    </p:spTree>
    <p:extLst>
      <p:ext uri="{BB962C8B-B14F-4D97-AF65-F5344CB8AC3E}">
        <p14:creationId xmlns:p14="http://schemas.microsoft.com/office/powerpoint/2010/main" val="6958042"/>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Testing</a:t>
            </a:r>
            <a:endParaRPr lang="de-DE" dirty="0"/>
          </a:p>
        </p:txBody>
      </p:sp>
      <p:sp>
        <p:nvSpPr>
          <p:cNvPr id="3" name="Textplatzhalter 2"/>
          <p:cNvSpPr>
            <a:spLocks noGrp="1"/>
          </p:cNvSpPr>
          <p:nvPr>
            <p:ph type="body" sz="quarter" idx="11"/>
          </p:nvPr>
        </p:nvSpPr>
        <p:spPr/>
        <p:txBody>
          <a:bodyPr/>
          <a:lstStyle/>
          <a:p>
            <a:r>
              <a:rPr lang="de-DE" dirty="0" smtClean="0"/>
              <a:t>TDD / BDD würde den Rahmen des Workshops sprengen</a:t>
            </a:r>
          </a:p>
          <a:p>
            <a:r>
              <a:rPr lang="de-DE" dirty="0" smtClean="0"/>
              <a:t>Trotzdem: Kein Build-Script ohne automatisierte Test ;-)</a:t>
            </a:r>
          </a:p>
          <a:p>
            <a:endParaRPr lang="de-DE" dirty="0"/>
          </a:p>
        </p:txBody>
      </p:sp>
    </p:spTree>
    <p:extLst>
      <p:ext uri="{BB962C8B-B14F-4D97-AF65-F5344CB8AC3E}">
        <p14:creationId xmlns:p14="http://schemas.microsoft.com/office/powerpoint/2010/main" val="340519090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JS </a:t>
            </a:r>
            <a:r>
              <a:rPr lang="de-DE" dirty="0" err="1" smtClean="0"/>
              <a:t>Building</a:t>
            </a:r>
            <a:r>
              <a:rPr lang="de-DE" dirty="0" smtClean="0"/>
              <a:t> </a:t>
            </a:r>
            <a:r>
              <a:rPr lang="de-DE" dirty="0" err="1" smtClean="0"/>
              <a:t>Steps</a:t>
            </a:r>
            <a:endParaRPr lang="de-DE" dirty="0"/>
          </a:p>
        </p:txBody>
      </p:sp>
      <p:sp>
        <p:nvSpPr>
          <p:cNvPr id="6" name="Abgerundetes Rechteck 5"/>
          <p:cNvSpPr/>
          <p:nvPr/>
        </p:nvSpPr>
        <p:spPr bwMode="auto">
          <a:xfrm>
            <a:off x="1708448"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err="1" smtClean="0">
                <a:ln w="18415" cmpd="sng">
                  <a:noFill/>
                  <a:prstDash val="solid"/>
                </a:ln>
                <a:solidFill>
                  <a:schemeClr val="bg1"/>
                </a:solidFill>
                <a:latin typeface="+mj-lt"/>
              </a:rPr>
              <a:t>Linting</a:t>
            </a:r>
            <a:endParaRPr kumimoji="0" lang="de-DE" sz="1400" b="0" i="0" u="none" strike="noStrike" normalizeH="0" baseline="0" dirty="0">
              <a:ln w="18415" cmpd="sng">
                <a:noFill/>
                <a:prstDash val="solid"/>
              </a:ln>
              <a:solidFill>
                <a:schemeClr val="bg1"/>
              </a:solidFill>
              <a:latin typeface="+mj-lt"/>
            </a:endParaRPr>
          </a:p>
        </p:txBody>
      </p:sp>
      <p:sp>
        <p:nvSpPr>
          <p:cNvPr id="7" name="Pfeil nach rechts 6"/>
          <p:cNvSpPr/>
          <p:nvPr/>
        </p:nvSpPr>
        <p:spPr bwMode="auto">
          <a:xfrm>
            <a:off x="2676172" y="2924944"/>
            <a:ext cx="978408" cy="484632"/>
          </a:xfrm>
          <a:prstGeom prst="rightArrow">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de-DE" sz="1400" b="1" i="0" u="none" strike="noStrike" cap="none" normalizeH="0" baseline="0">
              <a:ln>
                <a:noFill/>
              </a:ln>
              <a:solidFill>
                <a:schemeClr val="tx1"/>
              </a:solidFill>
              <a:effectLst/>
              <a:latin typeface="+mj-lt"/>
            </a:endParaRPr>
          </a:p>
        </p:txBody>
      </p:sp>
      <p:sp>
        <p:nvSpPr>
          <p:cNvPr id="8" name="Abgerundetes Rechteck 7"/>
          <p:cNvSpPr/>
          <p:nvPr/>
        </p:nvSpPr>
        <p:spPr bwMode="auto">
          <a:xfrm>
            <a:off x="3707904"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err="1" smtClean="0">
                <a:ln w="18415" cmpd="sng">
                  <a:noFill/>
                  <a:prstDash val="solid"/>
                </a:ln>
                <a:solidFill>
                  <a:schemeClr val="bg1"/>
                </a:solidFill>
                <a:latin typeface="+mj-lt"/>
              </a:rPr>
              <a:t>Testing</a:t>
            </a:r>
            <a:endParaRPr kumimoji="0" lang="de-DE" sz="1400" b="0" i="0" u="none" strike="noStrike" normalizeH="0" baseline="0" dirty="0">
              <a:ln w="18415" cmpd="sng">
                <a:noFill/>
                <a:prstDash val="solid"/>
              </a:ln>
              <a:solidFill>
                <a:schemeClr val="bg1"/>
              </a:solidFill>
              <a:latin typeface="+mj-lt"/>
            </a:endParaRPr>
          </a:p>
        </p:txBody>
      </p:sp>
    </p:spTree>
    <p:extLst>
      <p:ext uri="{BB962C8B-B14F-4D97-AF65-F5344CB8AC3E}">
        <p14:creationId xmlns:p14="http://schemas.microsoft.com/office/powerpoint/2010/main" val="337031029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descr="4055140178_5f357c6663_b.jpg"/>
          <p:cNvPicPr>
            <a:picLocks noChangeAspect="1"/>
          </p:cNvPicPr>
          <p:nvPr/>
        </p:nvPicPr>
        <p:blipFill>
          <a:blip r:embed="rId2">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1296145" y="-27384"/>
            <a:ext cx="11120873" cy="6885384"/>
          </a:xfrm>
          <a:prstGeom prst="rect">
            <a:avLst/>
          </a:prstGeom>
        </p:spPr>
      </p:pic>
      <p:sp>
        <p:nvSpPr>
          <p:cNvPr id="2" name="Inhaltsplatzhalter 1"/>
          <p:cNvSpPr>
            <a:spLocks noGrp="1"/>
          </p:cNvSpPr>
          <p:nvPr>
            <p:ph idx="1"/>
          </p:nvPr>
        </p:nvSpPr>
        <p:spPr/>
        <p:txBody>
          <a:bodyPr>
            <a:normAutofit fontScale="92500" lnSpcReduction="20000"/>
          </a:bodyPr>
          <a:lstStyle/>
          <a:p>
            <a:pPr marL="0" indent="0">
              <a:buNone/>
            </a:pPr>
            <a:r>
              <a:rPr lang="de-DE" dirty="0" err="1" smtClean="0">
                <a:solidFill>
                  <a:srgbClr val="FFFFFF"/>
                </a:solidFill>
              </a:rPr>
              <a:t>Copy</a:t>
            </a:r>
            <a:r>
              <a:rPr lang="de-DE" dirty="0">
                <a:solidFill>
                  <a:srgbClr val="FFFFFF"/>
                </a:solidFill>
              </a:rPr>
              <a:t>/</a:t>
            </a:r>
            <a:r>
              <a:rPr lang="de-DE" dirty="0" err="1">
                <a:solidFill>
                  <a:srgbClr val="FFFFFF"/>
                </a:solidFill>
              </a:rPr>
              <a:t>paste</a:t>
            </a:r>
            <a:r>
              <a:rPr lang="de-DE" dirty="0">
                <a:solidFill>
                  <a:srgbClr val="FFFFFF"/>
                </a:solidFill>
              </a:rPr>
              <a:t> </a:t>
            </a:r>
            <a:r>
              <a:rPr lang="de-DE" dirty="0" err="1">
                <a:solidFill>
                  <a:srgbClr val="FFFFFF"/>
                </a:solidFill>
              </a:rPr>
              <a:t>snippets</a:t>
            </a:r>
            <a:r>
              <a:rPr lang="de-DE" dirty="0">
                <a:solidFill>
                  <a:srgbClr val="FFFFFF"/>
                </a:solidFill>
              </a:rPr>
              <a:t> </a:t>
            </a:r>
            <a:r>
              <a:rPr lang="de-DE" dirty="0" err="1">
                <a:solidFill>
                  <a:srgbClr val="FFFFFF"/>
                </a:solidFill>
              </a:rPr>
              <a:t>of</a:t>
            </a:r>
            <a:r>
              <a:rPr lang="de-DE" dirty="0">
                <a:solidFill>
                  <a:srgbClr val="FFFFFF"/>
                </a:solidFill>
              </a:rPr>
              <a:t> </a:t>
            </a:r>
            <a:r>
              <a:rPr lang="de-DE" dirty="0" err="1">
                <a:solidFill>
                  <a:srgbClr val="FFFFFF"/>
                </a:solidFill>
              </a:rPr>
              <a:t>code</a:t>
            </a:r>
            <a:r>
              <a:rPr lang="de-DE" dirty="0">
                <a:solidFill>
                  <a:srgbClr val="FFFFFF"/>
                </a:solidFill>
              </a:rPr>
              <a:t> </a:t>
            </a:r>
            <a:r>
              <a:rPr lang="de-DE" dirty="0" err="1">
                <a:solidFill>
                  <a:srgbClr val="FFFFFF"/>
                </a:solidFill>
              </a:rPr>
              <a:t>into</a:t>
            </a:r>
            <a:r>
              <a:rPr lang="de-DE" dirty="0">
                <a:solidFill>
                  <a:srgbClr val="FFFFFF"/>
                </a:solidFill>
              </a:rPr>
              <a:t> HTML </a:t>
            </a:r>
          </a:p>
          <a:p>
            <a:pPr marL="0" indent="0">
              <a:buNone/>
            </a:pPr>
            <a:r>
              <a:rPr lang="de-DE" dirty="0" smtClean="0">
                <a:solidFill>
                  <a:srgbClr val="FFFFFF"/>
                </a:solidFill>
              </a:rPr>
              <a:t>	</a:t>
            </a:r>
            <a:r>
              <a:rPr lang="de-DE" dirty="0" err="1" smtClean="0">
                <a:solidFill>
                  <a:srgbClr val="FFFFFF"/>
                </a:solidFill>
              </a:rPr>
              <a:t>Tolerate</a:t>
            </a:r>
            <a:r>
              <a:rPr lang="de-DE" dirty="0" smtClean="0">
                <a:solidFill>
                  <a:srgbClr val="FFFFFF"/>
                </a:solidFill>
              </a:rPr>
              <a:t> </a:t>
            </a:r>
            <a:r>
              <a:rPr lang="de-DE" dirty="0">
                <a:solidFill>
                  <a:srgbClr val="FFFFFF"/>
                </a:solidFill>
              </a:rPr>
              <a:t>“</a:t>
            </a:r>
            <a:r>
              <a:rPr lang="de-DE" dirty="0" err="1">
                <a:solidFill>
                  <a:srgbClr val="FFFFFF"/>
                </a:solidFill>
              </a:rPr>
              <a:t>minor</a:t>
            </a:r>
            <a:r>
              <a:rPr lang="de-DE" dirty="0">
                <a:solidFill>
                  <a:srgbClr val="FFFFFF"/>
                </a:solidFill>
              </a:rPr>
              <a:t>” </a:t>
            </a:r>
            <a:r>
              <a:rPr lang="de-DE" dirty="0" err="1">
                <a:solidFill>
                  <a:srgbClr val="FFFFFF"/>
                </a:solidFill>
              </a:rPr>
              <a:t>errors</a:t>
            </a:r>
            <a:r>
              <a:rPr lang="de-DE" dirty="0">
                <a:solidFill>
                  <a:srgbClr val="FFFFFF"/>
                </a:solidFill>
              </a:rPr>
              <a:t> (e.g., </a:t>
            </a:r>
            <a:r>
              <a:rPr lang="de-DE" dirty="0" err="1">
                <a:solidFill>
                  <a:srgbClr val="FFFFFF"/>
                </a:solidFill>
              </a:rPr>
              <a:t>missing</a:t>
            </a:r>
            <a:r>
              <a:rPr lang="de-DE" dirty="0">
                <a:solidFill>
                  <a:srgbClr val="FFFFFF"/>
                </a:solidFill>
              </a:rPr>
              <a:t> </a:t>
            </a:r>
            <a:r>
              <a:rPr lang="de-DE" dirty="0" err="1">
                <a:solidFill>
                  <a:srgbClr val="FFFFFF"/>
                </a:solidFill>
              </a:rPr>
              <a:t>semicolons</a:t>
            </a:r>
            <a:r>
              <a:rPr lang="de-DE" dirty="0">
                <a:solidFill>
                  <a:srgbClr val="FFFFFF"/>
                </a:solidFill>
              </a:rPr>
              <a:t>) </a:t>
            </a:r>
            <a:endParaRPr lang="de-DE" dirty="0" smtClean="0">
              <a:solidFill>
                <a:srgbClr val="FFFFFF"/>
              </a:solidFill>
            </a:endParaRPr>
          </a:p>
          <a:p>
            <a:pPr marL="0" indent="0">
              <a:buNone/>
            </a:pPr>
            <a:r>
              <a:rPr lang="de-DE" dirty="0" err="1" smtClean="0">
                <a:solidFill>
                  <a:srgbClr val="FFFFFF"/>
                </a:solidFill>
              </a:rPr>
              <a:t>Simpliﬁed</a:t>
            </a:r>
            <a:r>
              <a:rPr lang="de-DE" dirty="0" smtClean="0">
                <a:solidFill>
                  <a:srgbClr val="FFFFFF"/>
                </a:solidFill>
              </a:rPr>
              <a:t> </a:t>
            </a:r>
            <a:r>
              <a:rPr lang="de-DE" dirty="0" err="1" smtClean="0">
                <a:solidFill>
                  <a:srgbClr val="FFFFFF"/>
                </a:solidFill>
              </a:rPr>
              <a:t>event</a:t>
            </a:r>
            <a:r>
              <a:rPr lang="de-DE" dirty="0" smtClean="0">
                <a:solidFill>
                  <a:srgbClr val="FFFFFF"/>
                </a:solidFill>
              </a:rPr>
              <a:t> </a:t>
            </a:r>
            <a:r>
              <a:rPr lang="de-DE" dirty="0" err="1" smtClean="0">
                <a:solidFill>
                  <a:srgbClr val="FFFFFF"/>
                </a:solidFill>
              </a:rPr>
              <a:t>handling</a:t>
            </a:r>
            <a:endParaRPr lang="de-DE" dirty="0">
              <a:solidFill>
                <a:srgbClr val="FFFFFF"/>
              </a:solidFill>
            </a:endParaRPr>
          </a:p>
          <a:p>
            <a:pPr marL="0" indent="0">
              <a:buNone/>
            </a:pPr>
            <a:r>
              <a:rPr lang="de-DE" dirty="0" smtClean="0">
                <a:solidFill>
                  <a:srgbClr val="FFFFFF"/>
                </a:solidFill>
              </a:rPr>
              <a:t>	</a:t>
            </a:r>
            <a:r>
              <a:rPr lang="de-DE" dirty="0" err="1" smtClean="0">
                <a:solidFill>
                  <a:srgbClr val="FFFFFF"/>
                </a:solidFill>
              </a:rPr>
              <a:t>onlick</a:t>
            </a:r>
            <a:r>
              <a:rPr lang="de-DE" dirty="0" smtClean="0">
                <a:solidFill>
                  <a:srgbClr val="FFFFFF"/>
                </a:solidFill>
              </a:rPr>
              <a:t>, </a:t>
            </a:r>
            <a:r>
              <a:rPr lang="de-DE" dirty="0" err="1" smtClean="0">
                <a:solidFill>
                  <a:srgbClr val="FFFFFF"/>
                </a:solidFill>
              </a:rPr>
              <a:t>onmouseover</a:t>
            </a:r>
            <a:endParaRPr lang="de-DE" dirty="0" smtClean="0">
              <a:solidFill>
                <a:srgbClr val="FFFFFF"/>
              </a:solidFill>
            </a:endParaRPr>
          </a:p>
          <a:p>
            <a:pPr marL="0" indent="0">
              <a:buNone/>
            </a:pPr>
            <a:r>
              <a:rPr lang="de-DE" dirty="0">
                <a:solidFill>
                  <a:srgbClr val="FFFFFF"/>
                </a:solidFill>
              </a:rPr>
              <a:t>	</a:t>
            </a:r>
            <a:r>
              <a:rPr lang="de-DE" dirty="0" err="1" smtClean="0">
                <a:solidFill>
                  <a:srgbClr val="FFFFFF"/>
                </a:solidFill>
              </a:rPr>
              <a:t>inspired</a:t>
            </a:r>
            <a:r>
              <a:rPr lang="de-DE" dirty="0" smtClean="0">
                <a:solidFill>
                  <a:srgbClr val="FFFFFF"/>
                </a:solidFill>
              </a:rPr>
              <a:t> </a:t>
            </a:r>
            <a:r>
              <a:rPr lang="de-DE" dirty="0" err="1">
                <a:solidFill>
                  <a:srgbClr val="FFFFFF"/>
                </a:solidFill>
              </a:rPr>
              <a:t>by</a:t>
            </a:r>
            <a:r>
              <a:rPr lang="de-DE" dirty="0">
                <a:solidFill>
                  <a:srgbClr val="FFFFFF"/>
                </a:solidFill>
              </a:rPr>
              <a:t> </a:t>
            </a:r>
            <a:r>
              <a:rPr lang="de-DE" dirty="0" err="1" smtClean="0">
                <a:solidFill>
                  <a:srgbClr val="FFFFFF"/>
                </a:solidFill>
              </a:rPr>
              <a:t>HyperCard</a:t>
            </a:r>
            <a:endParaRPr lang="de-DE" dirty="0" smtClean="0">
              <a:solidFill>
                <a:srgbClr val="FFFFFF"/>
              </a:solidFill>
            </a:endParaRPr>
          </a:p>
          <a:p>
            <a:pPr marL="0" indent="0">
              <a:buNone/>
            </a:pPr>
            <a:r>
              <a:rPr lang="de-DE" dirty="0" smtClean="0">
                <a:solidFill>
                  <a:srgbClr val="FFFFFF"/>
                </a:solidFill>
              </a:rPr>
              <a:t>Pick </a:t>
            </a:r>
            <a:r>
              <a:rPr lang="de-DE" dirty="0">
                <a:solidFill>
                  <a:srgbClr val="FFFFFF"/>
                </a:solidFill>
              </a:rPr>
              <a:t>a </a:t>
            </a:r>
            <a:r>
              <a:rPr lang="de-DE" dirty="0" err="1">
                <a:solidFill>
                  <a:srgbClr val="FFFFFF"/>
                </a:solidFill>
              </a:rPr>
              <a:t>few</a:t>
            </a:r>
            <a:r>
              <a:rPr lang="de-DE" dirty="0">
                <a:solidFill>
                  <a:srgbClr val="FFFFFF"/>
                </a:solidFill>
              </a:rPr>
              <a:t> </a:t>
            </a:r>
            <a:r>
              <a:rPr lang="de-DE" dirty="0" err="1">
                <a:solidFill>
                  <a:srgbClr val="FFFFFF"/>
                </a:solidFill>
              </a:rPr>
              <a:t>hard-working</a:t>
            </a:r>
            <a:r>
              <a:rPr lang="de-DE" dirty="0">
                <a:solidFill>
                  <a:srgbClr val="FFFFFF"/>
                </a:solidFill>
              </a:rPr>
              <a:t>, powerful primitives </a:t>
            </a:r>
          </a:p>
          <a:p>
            <a:pPr marL="0" indent="0">
              <a:buNone/>
            </a:pPr>
            <a:r>
              <a:rPr lang="de-DE" dirty="0" smtClean="0">
                <a:solidFill>
                  <a:srgbClr val="FFFFFF"/>
                </a:solidFill>
              </a:rPr>
              <a:t>	First </a:t>
            </a:r>
            <a:r>
              <a:rPr lang="de-DE" dirty="0" err="1">
                <a:solidFill>
                  <a:srgbClr val="FFFFFF"/>
                </a:solidFill>
              </a:rPr>
              <a:t>class</a:t>
            </a:r>
            <a:r>
              <a:rPr lang="de-DE" dirty="0">
                <a:solidFill>
                  <a:srgbClr val="FFFFFF"/>
                </a:solidFill>
              </a:rPr>
              <a:t> </a:t>
            </a:r>
            <a:r>
              <a:rPr lang="de-DE" dirty="0" err="1">
                <a:solidFill>
                  <a:srgbClr val="FFFFFF"/>
                </a:solidFill>
              </a:rPr>
              <a:t>functions</a:t>
            </a:r>
            <a:r>
              <a:rPr lang="de-DE" dirty="0">
                <a:solidFill>
                  <a:srgbClr val="FFFFFF"/>
                </a:solidFill>
              </a:rPr>
              <a:t> </a:t>
            </a:r>
            <a:r>
              <a:rPr lang="de-DE" dirty="0" err="1">
                <a:solidFill>
                  <a:srgbClr val="FFFFFF"/>
                </a:solidFill>
              </a:rPr>
              <a:t>for</a:t>
            </a:r>
            <a:r>
              <a:rPr lang="de-DE" dirty="0">
                <a:solidFill>
                  <a:srgbClr val="FFFFFF"/>
                </a:solidFill>
              </a:rPr>
              <a:t> </a:t>
            </a:r>
            <a:r>
              <a:rPr lang="de-DE" dirty="0" err="1">
                <a:solidFill>
                  <a:srgbClr val="FFFFFF"/>
                </a:solidFill>
              </a:rPr>
              <a:t>procedural</a:t>
            </a:r>
            <a:r>
              <a:rPr lang="de-DE" dirty="0">
                <a:solidFill>
                  <a:srgbClr val="FFFFFF"/>
                </a:solidFill>
              </a:rPr>
              <a:t> </a:t>
            </a:r>
            <a:r>
              <a:rPr lang="de-DE" dirty="0" err="1" smtClean="0">
                <a:solidFill>
                  <a:srgbClr val="FFFFFF"/>
                </a:solidFill>
              </a:rPr>
              <a:t>abstraction</a:t>
            </a:r>
            <a:r>
              <a:rPr lang="de-DE" dirty="0" smtClean="0">
                <a:solidFill>
                  <a:srgbClr val="FFFFFF"/>
                </a:solidFill>
              </a:rPr>
              <a:t/>
            </a:r>
            <a:br>
              <a:rPr lang="de-DE" dirty="0" smtClean="0">
                <a:solidFill>
                  <a:srgbClr val="FFFFFF"/>
                </a:solidFill>
              </a:rPr>
            </a:br>
            <a:r>
              <a:rPr lang="de-DE" dirty="0" smtClean="0">
                <a:solidFill>
                  <a:srgbClr val="FFFFFF"/>
                </a:solidFill>
              </a:rPr>
              <a:t> 	(</a:t>
            </a:r>
            <a:r>
              <a:rPr lang="de-DE" dirty="0">
                <a:solidFill>
                  <a:srgbClr val="FFFFFF"/>
                </a:solidFill>
              </a:rPr>
              <a:t>AWK </a:t>
            </a:r>
            <a:r>
              <a:rPr lang="de-DE" dirty="0" err="1">
                <a:solidFill>
                  <a:srgbClr val="FFFFFF"/>
                </a:solidFill>
              </a:rPr>
              <a:t>more</a:t>
            </a:r>
            <a:r>
              <a:rPr lang="de-DE" dirty="0">
                <a:solidFill>
                  <a:srgbClr val="FFFFFF"/>
                </a:solidFill>
              </a:rPr>
              <a:t> </a:t>
            </a:r>
            <a:r>
              <a:rPr lang="de-DE" dirty="0" err="1">
                <a:solidFill>
                  <a:srgbClr val="FFFFFF"/>
                </a:solidFill>
              </a:rPr>
              <a:t>than</a:t>
            </a:r>
            <a:r>
              <a:rPr lang="de-DE" dirty="0">
                <a:solidFill>
                  <a:srgbClr val="FFFFFF"/>
                </a:solidFill>
              </a:rPr>
              <a:t> </a:t>
            </a:r>
            <a:r>
              <a:rPr lang="de-DE" dirty="0" err="1">
                <a:solidFill>
                  <a:srgbClr val="FFFFFF"/>
                </a:solidFill>
              </a:rPr>
              <a:t>Scheme</a:t>
            </a:r>
            <a:r>
              <a:rPr lang="de-DE" dirty="0">
                <a:solidFill>
                  <a:srgbClr val="FFFFFF"/>
                </a:solidFill>
              </a:rPr>
              <a:t>) </a:t>
            </a:r>
          </a:p>
          <a:p>
            <a:pPr marL="0" indent="0">
              <a:buNone/>
            </a:pPr>
            <a:r>
              <a:rPr lang="de-DE" dirty="0" smtClean="0">
                <a:solidFill>
                  <a:srgbClr val="FFFFFF"/>
                </a:solidFill>
              </a:rPr>
              <a:t>	Objects </a:t>
            </a:r>
            <a:r>
              <a:rPr lang="de-DE" dirty="0" err="1">
                <a:solidFill>
                  <a:srgbClr val="FFFFFF"/>
                </a:solidFill>
              </a:rPr>
              <a:t>everywhere</a:t>
            </a:r>
            <a:r>
              <a:rPr lang="de-DE" dirty="0">
                <a:solidFill>
                  <a:srgbClr val="FFFFFF"/>
                </a:solidFill>
              </a:rPr>
              <a:t>, prototype-</a:t>
            </a:r>
            <a:r>
              <a:rPr lang="de-DE" dirty="0" err="1">
                <a:solidFill>
                  <a:srgbClr val="FFFFFF"/>
                </a:solidFill>
              </a:rPr>
              <a:t>based</a:t>
            </a:r>
            <a:r>
              <a:rPr lang="de-DE" dirty="0">
                <a:solidFill>
                  <a:srgbClr val="FFFFFF"/>
                </a:solidFill>
              </a:rPr>
              <a:t> </a:t>
            </a:r>
            <a:r>
              <a:rPr lang="de-DE" dirty="0" smtClean="0">
                <a:solidFill>
                  <a:srgbClr val="FFFFFF"/>
                </a:solidFill>
              </a:rPr>
              <a:t/>
            </a:r>
            <a:br>
              <a:rPr lang="de-DE" dirty="0" smtClean="0">
                <a:solidFill>
                  <a:srgbClr val="FFFFFF"/>
                </a:solidFill>
              </a:rPr>
            </a:br>
            <a:r>
              <a:rPr lang="de-DE" dirty="0" smtClean="0">
                <a:solidFill>
                  <a:srgbClr val="FFFFFF"/>
                </a:solidFill>
              </a:rPr>
              <a:t>	(</a:t>
            </a:r>
            <a:r>
              <a:rPr lang="de-DE" dirty="0" err="1">
                <a:solidFill>
                  <a:srgbClr val="FFFFFF"/>
                </a:solidFill>
              </a:rPr>
              <a:t>Self</a:t>
            </a:r>
            <a:r>
              <a:rPr lang="de-DE" dirty="0">
                <a:solidFill>
                  <a:srgbClr val="FFFFFF"/>
                </a:solidFill>
              </a:rPr>
              <a:t>, but </a:t>
            </a:r>
            <a:r>
              <a:rPr lang="de-DE" dirty="0" err="1">
                <a:solidFill>
                  <a:srgbClr val="FFFFFF"/>
                </a:solidFill>
              </a:rPr>
              <a:t>only</a:t>
            </a:r>
            <a:r>
              <a:rPr lang="de-DE" dirty="0">
                <a:solidFill>
                  <a:srgbClr val="FFFFFF"/>
                </a:solidFill>
              </a:rPr>
              <a:t> </a:t>
            </a:r>
            <a:r>
              <a:rPr lang="de-DE" dirty="0" err="1">
                <a:solidFill>
                  <a:srgbClr val="FFFFFF"/>
                </a:solidFill>
              </a:rPr>
              <a:t>one</a:t>
            </a:r>
            <a:r>
              <a:rPr lang="de-DE" dirty="0">
                <a:solidFill>
                  <a:srgbClr val="FFFFFF"/>
                </a:solidFill>
              </a:rPr>
              <a:t> </a:t>
            </a:r>
            <a:r>
              <a:rPr lang="de-DE" dirty="0" err="1">
                <a:solidFill>
                  <a:srgbClr val="FFFFFF"/>
                </a:solidFill>
              </a:rPr>
              <a:t>parent</a:t>
            </a:r>
            <a:r>
              <a:rPr lang="de-DE" dirty="0">
                <a:solidFill>
                  <a:srgbClr val="FFFFFF"/>
                </a:solidFill>
              </a:rPr>
              <a:t> per </a:t>
            </a:r>
            <a:r>
              <a:rPr lang="de-DE" dirty="0" err="1">
                <a:solidFill>
                  <a:srgbClr val="FFFFFF"/>
                </a:solidFill>
              </a:rPr>
              <a:t>object</a:t>
            </a:r>
            <a:r>
              <a:rPr lang="de-DE" dirty="0">
                <a:solidFill>
                  <a:srgbClr val="FFFFFF"/>
                </a:solidFill>
              </a:rPr>
              <a:t>) </a:t>
            </a:r>
          </a:p>
          <a:p>
            <a:pPr marL="0" indent="0">
              <a:buNone/>
            </a:pPr>
            <a:r>
              <a:rPr lang="de-DE" dirty="0" err="1" smtClean="0">
                <a:solidFill>
                  <a:srgbClr val="FFFFFF"/>
                </a:solidFill>
              </a:rPr>
              <a:t>Leave</a:t>
            </a:r>
            <a:r>
              <a:rPr lang="de-DE" dirty="0" smtClean="0">
                <a:solidFill>
                  <a:srgbClr val="FFFFFF"/>
                </a:solidFill>
              </a:rPr>
              <a:t> </a:t>
            </a:r>
            <a:r>
              <a:rPr lang="de-DE" dirty="0">
                <a:solidFill>
                  <a:srgbClr val="FFFFFF"/>
                </a:solidFill>
              </a:rPr>
              <a:t>all </a:t>
            </a:r>
            <a:r>
              <a:rPr lang="de-DE" dirty="0" err="1">
                <a:solidFill>
                  <a:srgbClr val="FFFFFF"/>
                </a:solidFill>
              </a:rPr>
              <a:t>else</a:t>
            </a:r>
            <a:r>
              <a:rPr lang="de-DE" dirty="0">
                <a:solidFill>
                  <a:srgbClr val="FFFFFF"/>
                </a:solidFill>
              </a:rPr>
              <a:t> out! </a:t>
            </a:r>
          </a:p>
        </p:txBody>
      </p:sp>
      <p:sp>
        <p:nvSpPr>
          <p:cNvPr id="3" name="Titel 2"/>
          <p:cNvSpPr>
            <a:spLocks noGrp="1"/>
          </p:cNvSpPr>
          <p:nvPr>
            <p:ph type="title"/>
          </p:nvPr>
        </p:nvSpPr>
        <p:spPr/>
        <p:txBody>
          <a:bodyPr/>
          <a:lstStyle/>
          <a:p>
            <a:r>
              <a:rPr lang="de-DE" dirty="0" smtClean="0"/>
              <a:t>Design </a:t>
            </a:r>
            <a:r>
              <a:rPr lang="de-DE" dirty="0" err="1" smtClean="0"/>
              <a:t>goals</a:t>
            </a:r>
            <a:endParaRPr lang="de-DE" dirty="0"/>
          </a:p>
        </p:txBody>
      </p:sp>
      <p:sp>
        <p:nvSpPr>
          <p:cNvPr id="4" name="Textfeld 3"/>
          <p:cNvSpPr txBox="1"/>
          <p:nvPr/>
        </p:nvSpPr>
        <p:spPr>
          <a:xfrm>
            <a:off x="346051" y="6596390"/>
            <a:ext cx="5070619"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a:solidFill>
                  <a:srgbClr val="FFFFFF"/>
                </a:solidFill>
              </a:rPr>
              <a:t>reserved</a:t>
            </a:r>
            <a:r>
              <a:rPr lang="de-DE" sz="1100" dirty="0">
                <a:solidFill>
                  <a:srgbClr val="FFFFFF"/>
                </a:solidFill>
              </a:rPr>
              <a:t> </a:t>
            </a:r>
            <a:r>
              <a:rPr lang="de-DE" sz="1100" dirty="0" err="1">
                <a:solidFill>
                  <a:srgbClr val="FFFFFF"/>
                </a:solidFill>
              </a:rPr>
              <a:t>by</a:t>
            </a:r>
            <a:r>
              <a:rPr lang="de-DE" sz="1100" dirty="0">
                <a:solidFill>
                  <a:srgbClr val="FFFFFF"/>
                </a:solidFill>
              </a:rPr>
              <a:t> </a:t>
            </a:r>
            <a:r>
              <a:rPr lang="de-DE" sz="1100" dirty="0" err="1" smtClean="0">
                <a:solidFill>
                  <a:srgbClr val="FFFFFF"/>
                </a:solidFill>
              </a:rPr>
              <a:t>superfluity</a:t>
            </a:r>
            <a:r>
              <a:rPr lang="de-DE" sz="1100" dirty="0">
                <a:solidFill>
                  <a:srgbClr val="FFFFFF"/>
                </a:solidFill>
              </a:rPr>
              <a:t>, http://</a:t>
            </a:r>
            <a:r>
              <a:rPr lang="de-DE" sz="1100" dirty="0" err="1">
                <a:solidFill>
                  <a:srgbClr val="FFFFFF"/>
                </a:solidFill>
              </a:rPr>
              <a:t>www.flickr.com</a:t>
            </a:r>
            <a:r>
              <a:rPr lang="de-DE" sz="1100" dirty="0">
                <a:solidFill>
                  <a:srgbClr val="FFFFFF"/>
                </a:solidFill>
              </a:rPr>
              <a:t>/</a:t>
            </a:r>
            <a:r>
              <a:rPr lang="de-DE" sz="1100" dirty="0" err="1">
                <a:solidFill>
                  <a:srgbClr val="FFFFFF"/>
                </a:solidFill>
              </a:rPr>
              <a:t>photos</a:t>
            </a:r>
            <a:r>
              <a:rPr lang="de-DE" sz="1100" dirty="0">
                <a:solidFill>
                  <a:srgbClr val="FFFFFF"/>
                </a:solidFill>
              </a:rPr>
              <a:t>/</a:t>
            </a:r>
            <a:r>
              <a:rPr lang="de-DE" sz="1100" dirty="0" err="1">
                <a:solidFill>
                  <a:srgbClr val="FFFFFF"/>
                </a:solidFill>
              </a:rPr>
              <a:t>equanimity</a:t>
            </a:r>
            <a:r>
              <a:rPr lang="de-DE" sz="1100" dirty="0">
                <a:solidFill>
                  <a:srgbClr val="FFFFFF"/>
                </a:solidFill>
              </a:rPr>
              <a:t>/</a:t>
            </a:r>
          </a:p>
        </p:txBody>
      </p:sp>
    </p:spTree>
    <p:extLst>
      <p:ext uri="{BB962C8B-B14F-4D97-AF65-F5344CB8AC3E}">
        <p14:creationId xmlns:p14="http://schemas.microsoft.com/office/powerpoint/2010/main" val="3991109268"/>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2" name="Inhaltsplatzhalter 1"/>
          <p:cNvSpPr>
            <a:spLocks noGrp="1"/>
          </p:cNvSpPr>
          <p:nvPr>
            <p:ph idx="1"/>
          </p:nvPr>
        </p:nvSpPr>
        <p:spPr/>
        <p:txBody>
          <a:bodyPr/>
          <a:lstStyle/>
          <a:p>
            <a:pPr marL="0" indent="0">
              <a:buNone/>
            </a:pPr>
            <a:r>
              <a:rPr lang="de-DE" dirty="0" smtClean="0">
                <a:solidFill>
                  <a:srgbClr val="FFFFFF"/>
                </a:solidFill>
              </a:rPr>
              <a:t>Führe die Tests aus</a:t>
            </a:r>
          </a:p>
          <a:p>
            <a:pPr marL="0" indent="0">
              <a:buNone/>
            </a:pPr>
            <a:r>
              <a:rPr lang="de-DE" dirty="0" smtClean="0">
                <a:solidFill>
                  <a:srgbClr val="FFFFFF"/>
                </a:solidFill>
                <a:latin typeface="Consolas"/>
                <a:cs typeface="Consolas"/>
              </a:rPr>
              <a:t>	</a:t>
            </a:r>
            <a:r>
              <a:rPr lang="de-DE" dirty="0" err="1" smtClean="0">
                <a:solidFill>
                  <a:srgbClr val="FFFFFF"/>
                </a:solidFill>
                <a:latin typeface="Consolas"/>
                <a:cs typeface="Consolas"/>
              </a:rPr>
              <a:t>grunt</a:t>
            </a:r>
            <a:r>
              <a:rPr lang="de-DE" dirty="0" smtClean="0">
                <a:solidFill>
                  <a:srgbClr val="FFFFFF"/>
                </a:solidFill>
                <a:latin typeface="Consolas"/>
                <a:cs typeface="Consolas"/>
              </a:rPr>
              <a:t> </a:t>
            </a:r>
            <a:r>
              <a:rPr lang="de-DE" dirty="0" err="1">
                <a:solidFill>
                  <a:srgbClr val="FFFFFF"/>
                </a:solidFill>
                <a:latin typeface="Consolas"/>
                <a:cs typeface="Consolas"/>
              </a:rPr>
              <a:t>build</a:t>
            </a:r>
            <a:r>
              <a:rPr lang="de-DE" dirty="0">
                <a:solidFill>
                  <a:srgbClr val="FFFFFF"/>
                </a:solidFill>
                <a:latin typeface="Consolas"/>
                <a:cs typeface="Consolas"/>
              </a:rPr>
              <a:t> </a:t>
            </a:r>
            <a:r>
              <a:rPr lang="de-DE" dirty="0" err="1" smtClean="0">
                <a:solidFill>
                  <a:srgbClr val="FFFFFF"/>
                </a:solidFill>
                <a:latin typeface="Consolas"/>
                <a:cs typeface="Consolas"/>
              </a:rPr>
              <a:t>test</a:t>
            </a:r>
            <a:endParaRPr lang="de-DE" dirty="0" smtClean="0">
              <a:solidFill>
                <a:srgbClr val="FFFFFF"/>
              </a:solidFill>
              <a:latin typeface="Consolas"/>
              <a:cs typeface="Consolas"/>
            </a:endParaRPr>
          </a:p>
          <a:p>
            <a:pPr marL="0" indent="0">
              <a:buNone/>
            </a:pPr>
            <a:r>
              <a:rPr lang="de-DE" dirty="0" smtClean="0">
                <a:solidFill>
                  <a:srgbClr val="FFFFFF"/>
                </a:solidFill>
              </a:rPr>
              <a:t>Finde </a:t>
            </a:r>
            <a:r>
              <a:rPr lang="de-DE" dirty="0">
                <a:solidFill>
                  <a:srgbClr val="FFFFFF"/>
                </a:solidFill>
              </a:rPr>
              <a:t>die </a:t>
            </a:r>
            <a:r>
              <a:rPr lang="de-DE" dirty="0" smtClean="0">
                <a:solidFill>
                  <a:srgbClr val="FFFFFF"/>
                </a:solidFill>
              </a:rPr>
              <a:t>passenden Tests.</a:t>
            </a:r>
            <a:endParaRPr lang="de-DE" dirty="0">
              <a:solidFill>
                <a:srgbClr val="FFFFFF"/>
              </a:solidFill>
            </a:endParaRPr>
          </a:p>
          <a:p>
            <a:pPr marL="0" indent="0">
              <a:buNone/>
            </a:pPr>
            <a:r>
              <a:rPr lang="de-DE" dirty="0" smtClean="0">
                <a:solidFill>
                  <a:srgbClr val="FFFFFF"/>
                </a:solidFill>
              </a:rPr>
              <a:t>Füge </a:t>
            </a:r>
            <a:r>
              <a:rPr lang="de-DE" dirty="0">
                <a:solidFill>
                  <a:srgbClr val="FFFFFF"/>
                </a:solidFill>
              </a:rPr>
              <a:t>einen Test hinzu, der </a:t>
            </a:r>
            <a:r>
              <a:rPr lang="de-DE" dirty="0" smtClean="0">
                <a:solidFill>
                  <a:srgbClr val="FFFFFF"/>
                </a:solidFill>
              </a:rPr>
              <a:t>fehlschlagen sollte, </a:t>
            </a:r>
            <a:r>
              <a:rPr lang="de-DE" dirty="0">
                <a:solidFill>
                  <a:srgbClr val="FFFFFF"/>
                </a:solidFill>
              </a:rPr>
              <a:t>z.B. </a:t>
            </a:r>
          </a:p>
          <a:p>
            <a:pPr marL="0" indent="0">
              <a:buNone/>
            </a:pPr>
            <a:r>
              <a:rPr lang="de-DE" dirty="0">
                <a:solidFill>
                  <a:srgbClr val="FFFFFF"/>
                </a:solidFill>
                <a:latin typeface="Consolas"/>
                <a:cs typeface="Consolas"/>
              </a:rPr>
              <a:t> </a:t>
            </a:r>
            <a:r>
              <a:rPr lang="de-DE" dirty="0" smtClean="0">
                <a:solidFill>
                  <a:srgbClr val="FFFFFF"/>
                </a:solidFill>
                <a:latin typeface="Consolas"/>
                <a:cs typeface="Consolas"/>
              </a:rPr>
              <a:t>	</a:t>
            </a:r>
            <a:r>
              <a:rPr lang="de-DE" dirty="0" err="1" smtClean="0">
                <a:solidFill>
                  <a:srgbClr val="FFFFFF"/>
                </a:solidFill>
                <a:latin typeface="Consolas"/>
                <a:cs typeface="Consolas"/>
              </a:rPr>
              <a:t>assert</a:t>
            </a:r>
            <a:r>
              <a:rPr lang="de-DE" dirty="0">
                <a:solidFill>
                  <a:srgbClr val="FFFFFF"/>
                </a:solidFill>
                <a:latin typeface="Consolas"/>
                <a:cs typeface="Consolas"/>
              </a:rPr>
              <a:t>(false, "</a:t>
            </a:r>
            <a:r>
              <a:rPr lang="de-DE" dirty="0" err="1">
                <a:solidFill>
                  <a:srgbClr val="FFFFFF"/>
                </a:solidFill>
                <a:latin typeface="Consolas"/>
                <a:cs typeface="Consolas"/>
              </a:rPr>
              <a:t>this</a:t>
            </a:r>
            <a:r>
              <a:rPr lang="de-DE" dirty="0">
                <a:solidFill>
                  <a:srgbClr val="FFFFFF"/>
                </a:solidFill>
                <a:latin typeface="Consolas"/>
                <a:cs typeface="Consolas"/>
              </a:rPr>
              <a:t> </a:t>
            </a:r>
            <a:r>
              <a:rPr lang="de-DE" dirty="0" err="1">
                <a:solidFill>
                  <a:srgbClr val="FFFFFF"/>
                </a:solidFill>
                <a:latin typeface="Consolas"/>
                <a:cs typeface="Consolas"/>
              </a:rPr>
              <a:t>test</a:t>
            </a:r>
            <a:r>
              <a:rPr lang="de-DE" dirty="0">
                <a:solidFill>
                  <a:srgbClr val="FFFFFF"/>
                </a:solidFill>
                <a:latin typeface="Consolas"/>
                <a:cs typeface="Consolas"/>
              </a:rPr>
              <a:t> </a:t>
            </a:r>
            <a:r>
              <a:rPr lang="de-DE" dirty="0" err="1">
                <a:solidFill>
                  <a:srgbClr val="FFFFFF"/>
                </a:solidFill>
                <a:latin typeface="Consolas"/>
                <a:cs typeface="Consolas"/>
              </a:rPr>
              <a:t>should</a:t>
            </a:r>
            <a:r>
              <a:rPr lang="de-DE" dirty="0">
                <a:solidFill>
                  <a:srgbClr val="FFFFFF"/>
                </a:solidFill>
                <a:latin typeface="Consolas"/>
                <a:cs typeface="Consolas"/>
              </a:rPr>
              <a:t> </a:t>
            </a:r>
            <a:r>
              <a:rPr lang="de-DE" dirty="0" err="1">
                <a:solidFill>
                  <a:srgbClr val="FFFFFF"/>
                </a:solidFill>
                <a:latin typeface="Consolas"/>
                <a:cs typeface="Consolas"/>
              </a:rPr>
              <a:t>fail</a:t>
            </a:r>
            <a:r>
              <a:rPr lang="de-DE" dirty="0">
                <a:solidFill>
                  <a:srgbClr val="FFFFFF"/>
                </a:solidFill>
                <a:latin typeface="Consolas"/>
                <a:cs typeface="Consolas"/>
              </a:rPr>
              <a:t>")</a:t>
            </a:r>
          </a:p>
          <a:p>
            <a:pPr marL="0" indent="0">
              <a:buNone/>
            </a:pPr>
            <a:r>
              <a:rPr lang="de-DE" dirty="0" smtClean="0">
                <a:solidFill>
                  <a:srgbClr val="FFFFFF"/>
                </a:solidFill>
              </a:rPr>
              <a:t>Führe den Build aus.</a:t>
            </a:r>
          </a:p>
          <a:p>
            <a:pPr marL="0" indent="0">
              <a:buNone/>
            </a:pPr>
            <a:r>
              <a:rPr lang="de-DE" dirty="0" smtClean="0">
                <a:solidFill>
                  <a:srgbClr val="FFFFFF"/>
                </a:solidFill>
              </a:rPr>
              <a:t>Repariere den Test und führe den Build erneut aus.</a:t>
            </a:r>
          </a:p>
          <a:p>
            <a:pPr marL="0" indent="0">
              <a:buNone/>
            </a:pPr>
            <a:r>
              <a:rPr lang="de-DE" dirty="0" smtClean="0">
                <a:solidFill>
                  <a:srgbClr val="FFFFFF"/>
                </a:solidFill>
              </a:rPr>
              <a:t>Bonus: Erzeuge eine </a:t>
            </a:r>
            <a:r>
              <a:rPr lang="de-DE" dirty="0" err="1" smtClean="0">
                <a:solidFill>
                  <a:srgbClr val="FFFFFF"/>
                </a:solidFill>
              </a:rPr>
              <a:t>karma.conf.js</a:t>
            </a:r>
            <a:r>
              <a:rPr lang="de-DE" dirty="0" smtClean="0">
                <a:solidFill>
                  <a:srgbClr val="FFFFFF"/>
                </a:solidFill>
              </a:rPr>
              <a:t>, damit die Tests in </a:t>
            </a:r>
            <a:r>
              <a:rPr lang="de-DE" dirty="0" err="1" smtClean="0">
                <a:solidFill>
                  <a:srgbClr val="FFFFFF"/>
                </a:solidFill>
              </a:rPr>
              <a:t>Webstrom</a:t>
            </a:r>
            <a:r>
              <a:rPr lang="de-DE" dirty="0" smtClean="0">
                <a:solidFill>
                  <a:srgbClr val="FFFFFF"/>
                </a:solidFill>
              </a:rPr>
              <a:t> über den Karma-Runner ausgeführt werden </a:t>
            </a:r>
            <a:r>
              <a:rPr lang="de-DE" dirty="0">
                <a:solidFill>
                  <a:srgbClr val="FFFFFF"/>
                </a:solidFill>
              </a:rPr>
              <a:t>können. Installiere </a:t>
            </a:r>
            <a:r>
              <a:rPr lang="de-DE" dirty="0" smtClean="0">
                <a:solidFill>
                  <a:srgbClr val="FFFFFF"/>
                </a:solidFill>
              </a:rPr>
              <a:t>dazu </a:t>
            </a:r>
            <a:r>
              <a:rPr lang="de-DE" dirty="0" err="1" smtClean="0">
                <a:solidFill>
                  <a:srgbClr val="FFFFFF"/>
                </a:solidFill>
              </a:rPr>
              <a:t>karma</a:t>
            </a:r>
            <a:r>
              <a:rPr lang="de-DE" dirty="0" smtClean="0">
                <a:solidFill>
                  <a:srgbClr val="FFFFFF"/>
                </a:solidFill>
              </a:rPr>
              <a:t>, </a:t>
            </a:r>
            <a:r>
              <a:rPr lang="de-DE" dirty="0" err="1">
                <a:solidFill>
                  <a:srgbClr val="FFFFFF"/>
                </a:solidFill>
              </a:rPr>
              <a:t>karma</a:t>
            </a:r>
            <a:r>
              <a:rPr lang="de-DE" dirty="0">
                <a:solidFill>
                  <a:srgbClr val="FFFFFF"/>
                </a:solidFill>
              </a:rPr>
              <a:t>-</a:t>
            </a:r>
            <a:r>
              <a:rPr lang="de-DE" dirty="0" smtClean="0">
                <a:solidFill>
                  <a:srgbClr val="FFFFFF"/>
                </a:solidFill>
              </a:rPr>
              <a:t>mocha, </a:t>
            </a:r>
            <a:r>
              <a:rPr lang="de-DE" dirty="0" err="1">
                <a:solidFill>
                  <a:srgbClr val="FFFFFF"/>
                </a:solidFill>
              </a:rPr>
              <a:t>karma-</a:t>
            </a:r>
            <a:r>
              <a:rPr lang="de-DE" dirty="0" err="1" smtClean="0">
                <a:solidFill>
                  <a:srgbClr val="FFFFFF"/>
                </a:solidFill>
              </a:rPr>
              <a:t>chai</a:t>
            </a:r>
            <a:r>
              <a:rPr lang="de-DE" dirty="0" smtClean="0">
                <a:solidFill>
                  <a:srgbClr val="FFFFFF"/>
                </a:solidFill>
              </a:rPr>
              <a:t>, </a:t>
            </a:r>
            <a:r>
              <a:rPr lang="de-DE" dirty="0" err="1" smtClean="0">
                <a:solidFill>
                  <a:srgbClr val="FFFFFF"/>
                </a:solidFill>
              </a:rPr>
              <a:t>phantomjs</a:t>
            </a:r>
            <a:r>
              <a:rPr lang="de-DE" dirty="0" smtClean="0">
                <a:solidFill>
                  <a:srgbClr val="FFFFFF"/>
                </a:solidFill>
              </a:rPr>
              <a:t>, </a:t>
            </a:r>
            <a:r>
              <a:rPr lang="de-DE" dirty="0" err="1">
                <a:solidFill>
                  <a:srgbClr val="FFFFFF"/>
                </a:solidFill>
              </a:rPr>
              <a:t>karma-phantomjs-</a:t>
            </a:r>
            <a:r>
              <a:rPr lang="de-DE" dirty="0" err="1" smtClean="0">
                <a:solidFill>
                  <a:srgbClr val="FFFFFF"/>
                </a:solidFill>
              </a:rPr>
              <a:t>launcher</a:t>
            </a:r>
            <a:r>
              <a:rPr lang="de-DE" dirty="0" smtClean="0">
                <a:solidFill>
                  <a:srgbClr val="FFFFFF"/>
                </a:solidFill>
              </a:rPr>
              <a:t> über </a:t>
            </a:r>
            <a:r>
              <a:rPr lang="de-DE" dirty="0" err="1" smtClean="0">
                <a:solidFill>
                  <a:srgbClr val="FFFFFF"/>
                </a:solidFill>
              </a:rPr>
              <a:t>npm</a:t>
            </a:r>
            <a:endParaRPr lang="de-DE" dirty="0">
              <a:solidFill>
                <a:srgbClr val="FFFFFF"/>
              </a:solidFill>
            </a:endParaRPr>
          </a:p>
          <a:p>
            <a:pPr marL="0" indent="0">
              <a:buNone/>
            </a:pPr>
            <a:endParaRPr lang="de-DE" dirty="0">
              <a:solidFill>
                <a:srgbClr val="FFFFFF"/>
              </a:solidFill>
            </a:endParaRPr>
          </a:p>
        </p:txBody>
      </p:sp>
      <p:sp>
        <p:nvSpPr>
          <p:cNvPr id="3" name="Titel 2"/>
          <p:cNvSpPr>
            <a:spLocks noGrp="1"/>
          </p:cNvSpPr>
          <p:nvPr>
            <p:ph type="title"/>
          </p:nvPr>
        </p:nvSpPr>
        <p:spPr/>
        <p:txBody>
          <a:bodyPr/>
          <a:lstStyle/>
          <a:p>
            <a:r>
              <a:rPr lang="de-DE" dirty="0" smtClean="0">
                <a:solidFill>
                  <a:srgbClr val="FFFFFF"/>
                </a:solidFill>
              </a:rPr>
              <a:t>Übung #3 -  Tests</a:t>
            </a:r>
            <a:endParaRPr lang="de-DE" dirty="0">
              <a:solidFill>
                <a:srgbClr val="FFFFFF"/>
              </a:solidFill>
            </a:endParaRPr>
          </a:p>
        </p:txBody>
      </p:sp>
    </p:spTree>
    <p:extLst>
      <p:ext uri="{BB962C8B-B14F-4D97-AF65-F5344CB8AC3E}">
        <p14:creationId xmlns:p14="http://schemas.microsoft.com/office/powerpoint/2010/main" val="1865476771"/>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JS </a:t>
            </a:r>
            <a:r>
              <a:rPr lang="de-DE" dirty="0" err="1" smtClean="0"/>
              <a:t>Building</a:t>
            </a:r>
            <a:r>
              <a:rPr lang="de-DE" dirty="0" smtClean="0"/>
              <a:t> </a:t>
            </a:r>
            <a:r>
              <a:rPr lang="de-DE" dirty="0" err="1" smtClean="0"/>
              <a:t>Steps</a:t>
            </a:r>
            <a:endParaRPr lang="de-DE" dirty="0"/>
          </a:p>
        </p:txBody>
      </p:sp>
      <p:sp>
        <p:nvSpPr>
          <p:cNvPr id="4" name="Abgerundetes Rechteck 3"/>
          <p:cNvSpPr/>
          <p:nvPr/>
        </p:nvSpPr>
        <p:spPr bwMode="auto">
          <a:xfrm>
            <a:off x="5707360"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smtClean="0">
                <a:ln w="18415" cmpd="sng">
                  <a:noFill/>
                  <a:prstDash val="solid"/>
                </a:ln>
                <a:solidFill>
                  <a:schemeClr val="bg1"/>
                </a:solidFill>
                <a:latin typeface="+mj-lt"/>
              </a:rPr>
              <a:t>Doc</a:t>
            </a:r>
            <a:endParaRPr kumimoji="0" lang="de-DE" sz="1400" b="0" i="0" u="none" strike="noStrike" normalizeH="0" baseline="0" dirty="0">
              <a:ln w="18415" cmpd="sng">
                <a:noFill/>
                <a:prstDash val="solid"/>
              </a:ln>
              <a:solidFill>
                <a:schemeClr val="bg1"/>
              </a:solidFill>
              <a:latin typeface="+mj-lt"/>
            </a:endParaRPr>
          </a:p>
        </p:txBody>
      </p:sp>
      <p:sp>
        <p:nvSpPr>
          <p:cNvPr id="5" name="Pfeil nach rechts 4"/>
          <p:cNvSpPr/>
          <p:nvPr/>
        </p:nvSpPr>
        <p:spPr bwMode="auto">
          <a:xfrm>
            <a:off x="4675628" y="2924944"/>
            <a:ext cx="978408" cy="484632"/>
          </a:xfrm>
          <a:prstGeom prst="rightArrow">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de-DE" sz="1400" b="1" i="0" u="none" strike="noStrike" cap="none" normalizeH="0" baseline="0">
              <a:ln>
                <a:noFill/>
              </a:ln>
              <a:solidFill>
                <a:schemeClr val="tx1"/>
              </a:solidFill>
              <a:effectLst/>
              <a:latin typeface="+mj-lt"/>
            </a:endParaRPr>
          </a:p>
        </p:txBody>
      </p:sp>
      <p:sp>
        <p:nvSpPr>
          <p:cNvPr id="6" name="Abgerundetes Rechteck 5"/>
          <p:cNvSpPr/>
          <p:nvPr/>
        </p:nvSpPr>
        <p:spPr bwMode="auto">
          <a:xfrm>
            <a:off x="1708448"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err="1" smtClean="0">
                <a:ln w="18415" cmpd="sng">
                  <a:noFill/>
                  <a:prstDash val="solid"/>
                </a:ln>
                <a:solidFill>
                  <a:schemeClr val="bg1"/>
                </a:solidFill>
                <a:latin typeface="+mj-lt"/>
              </a:rPr>
              <a:t>Linting</a:t>
            </a:r>
            <a:endParaRPr kumimoji="0" lang="de-DE" sz="1400" b="0" i="0" u="none" strike="noStrike" normalizeH="0" baseline="0" dirty="0">
              <a:ln w="18415" cmpd="sng">
                <a:noFill/>
                <a:prstDash val="solid"/>
              </a:ln>
              <a:solidFill>
                <a:schemeClr val="bg1"/>
              </a:solidFill>
              <a:latin typeface="+mj-lt"/>
            </a:endParaRPr>
          </a:p>
        </p:txBody>
      </p:sp>
      <p:sp>
        <p:nvSpPr>
          <p:cNvPr id="7" name="Pfeil nach rechts 6"/>
          <p:cNvSpPr/>
          <p:nvPr/>
        </p:nvSpPr>
        <p:spPr bwMode="auto">
          <a:xfrm>
            <a:off x="2676172" y="2924944"/>
            <a:ext cx="978408" cy="484632"/>
          </a:xfrm>
          <a:prstGeom prst="rightArrow">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de-DE" sz="1400" b="1" i="0" u="none" strike="noStrike" cap="none" normalizeH="0" baseline="0">
              <a:ln>
                <a:noFill/>
              </a:ln>
              <a:solidFill>
                <a:schemeClr val="tx1"/>
              </a:solidFill>
              <a:effectLst/>
              <a:latin typeface="+mj-lt"/>
            </a:endParaRPr>
          </a:p>
        </p:txBody>
      </p:sp>
      <p:sp>
        <p:nvSpPr>
          <p:cNvPr id="8" name="Abgerundetes Rechteck 7"/>
          <p:cNvSpPr/>
          <p:nvPr/>
        </p:nvSpPr>
        <p:spPr bwMode="auto">
          <a:xfrm>
            <a:off x="3707904"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err="1" smtClean="0">
                <a:ln w="18415" cmpd="sng">
                  <a:noFill/>
                  <a:prstDash val="solid"/>
                </a:ln>
                <a:solidFill>
                  <a:schemeClr val="bg1"/>
                </a:solidFill>
                <a:latin typeface="+mj-lt"/>
              </a:rPr>
              <a:t>Testing</a:t>
            </a:r>
            <a:endParaRPr kumimoji="0" lang="de-DE" sz="1400" b="0" i="0" u="none" strike="noStrike" normalizeH="0" baseline="0" dirty="0">
              <a:ln w="18415" cmpd="sng">
                <a:noFill/>
                <a:prstDash val="solid"/>
              </a:ln>
              <a:solidFill>
                <a:schemeClr val="bg1"/>
              </a:solidFill>
              <a:latin typeface="+mj-lt"/>
            </a:endParaRPr>
          </a:p>
        </p:txBody>
      </p:sp>
    </p:spTree>
    <p:extLst>
      <p:ext uri="{BB962C8B-B14F-4D97-AF65-F5344CB8AC3E}">
        <p14:creationId xmlns:p14="http://schemas.microsoft.com/office/powerpoint/2010/main" val="533331275"/>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2" name="Inhaltsplatzhalter 1"/>
          <p:cNvSpPr>
            <a:spLocks noGrp="1"/>
          </p:cNvSpPr>
          <p:nvPr>
            <p:ph idx="1"/>
          </p:nvPr>
        </p:nvSpPr>
        <p:spPr/>
        <p:txBody>
          <a:bodyPr/>
          <a:lstStyle/>
          <a:p>
            <a:pPr marL="0" indent="0">
              <a:buNone/>
            </a:pPr>
            <a:r>
              <a:rPr lang="de-DE" dirty="0" smtClean="0">
                <a:solidFill>
                  <a:srgbClr val="FFFFFF"/>
                </a:solidFill>
              </a:rPr>
              <a:t>Installiere das </a:t>
            </a:r>
            <a:r>
              <a:rPr lang="de-DE" dirty="0" err="1" smtClean="0">
                <a:solidFill>
                  <a:srgbClr val="FFFFFF"/>
                </a:solidFill>
                <a:latin typeface="Consolas"/>
                <a:cs typeface="Consolas"/>
              </a:rPr>
              <a:t>grunt</a:t>
            </a:r>
            <a:r>
              <a:rPr lang="de-DE" dirty="0" err="1">
                <a:solidFill>
                  <a:srgbClr val="FFFFFF"/>
                </a:solidFill>
                <a:latin typeface="Consolas"/>
                <a:cs typeface="Consolas"/>
              </a:rPr>
              <a:t>-</a:t>
            </a:r>
            <a:r>
              <a:rPr lang="de-DE" dirty="0" err="1" smtClean="0">
                <a:solidFill>
                  <a:srgbClr val="FFFFFF"/>
                </a:solidFill>
                <a:latin typeface="Consolas"/>
                <a:cs typeface="Consolas"/>
              </a:rPr>
              <a:t>jsdoc</a:t>
            </a:r>
            <a:r>
              <a:rPr lang="de-DE" dirty="0" err="1" smtClean="0">
                <a:solidFill>
                  <a:srgbClr val="FFFFFF"/>
                </a:solidFill>
              </a:rPr>
              <a:t>-Plugin</a:t>
            </a:r>
            <a:endParaRPr lang="de-DE" dirty="0" smtClean="0">
              <a:solidFill>
                <a:srgbClr val="FFFFFF"/>
              </a:solidFill>
            </a:endParaRPr>
          </a:p>
          <a:p>
            <a:pPr marL="0" indent="0">
              <a:buNone/>
            </a:pPr>
            <a:r>
              <a:rPr lang="de-DE" dirty="0" smtClean="0">
                <a:solidFill>
                  <a:srgbClr val="FFFFFF"/>
                </a:solidFill>
              </a:rPr>
              <a:t>Konfiguriere das </a:t>
            </a:r>
            <a:r>
              <a:rPr lang="de-DE" dirty="0" err="1" smtClean="0">
                <a:solidFill>
                  <a:srgbClr val="FFFFFF"/>
                </a:solidFill>
              </a:rPr>
              <a:t>Plugin</a:t>
            </a:r>
            <a:r>
              <a:rPr lang="de-DE" dirty="0" smtClean="0">
                <a:solidFill>
                  <a:srgbClr val="FFFFFF"/>
                </a:solidFill>
              </a:rPr>
              <a:t> im </a:t>
            </a:r>
            <a:r>
              <a:rPr lang="de-DE" dirty="0" err="1" smtClean="0">
                <a:solidFill>
                  <a:srgbClr val="FFFFFF"/>
                </a:solidFill>
              </a:rPr>
              <a:t>Gruntfile</a:t>
            </a:r>
            <a:endParaRPr lang="de-DE" dirty="0" smtClean="0">
              <a:solidFill>
                <a:srgbClr val="FFFFFF"/>
              </a:solidFill>
            </a:endParaRPr>
          </a:p>
          <a:p>
            <a:pPr marL="0" indent="0">
              <a:buNone/>
            </a:pPr>
            <a:r>
              <a:rPr lang="de-DE" dirty="0">
                <a:solidFill>
                  <a:srgbClr val="FFFFFF"/>
                </a:solidFill>
                <a:latin typeface="Consolas"/>
                <a:cs typeface="Consolas"/>
              </a:rPr>
              <a:t>	</a:t>
            </a:r>
            <a:r>
              <a:rPr lang="tr-TR" dirty="0" err="1">
                <a:solidFill>
                  <a:srgbClr val="FFFFFF"/>
                </a:solidFill>
                <a:latin typeface="Consolas"/>
                <a:cs typeface="Consolas"/>
              </a:rPr>
              <a:t>jsdoc</a:t>
            </a:r>
            <a:r>
              <a:rPr lang="tr-TR" dirty="0">
                <a:solidFill>
                  <a:srgbClr val="FFFFFF"/>
                </a:solidFill>
                <a:latin typeface="Consolas"/>
                <a:cs typeface="Consolas"/>
              </a:rPr>
              <a:t> : {</a:t>
            </a:r>
          </a:p>
          <a:p>
            <a:pPr marL="0" indent="0">
              <a:buNone/>
            </a:pPr>
            <a:r>
              <a:rPr lang="tr-TR" dirty="0">
                <a:solidFill>
                  <a:srgbClr val="FFFFFF"/>
                </a:solidFill>
                <a:latin typeface="Consolas"/>
                <a:cs typeface="Consolas"/>
              </a:rPr>
              <a:t>      </a:t>
            </a:r>
            <a:r>
              <a:rPr lang="tr-TR" dirty="0" smtClean="0">
                <a:solidFill>
                  <a:srgbClr val="FFFFFF"/>
                </a:solidFill>
                <a:latin typeface="Consolas"/>
                <a:cs typeface="Consolas"/>
              </a:rPr>
              <a:t> </a:t>
            </a:r>
            <a:r>
              <a:rPr lang="tr-TR" dirty="0" err="1" smtClean="0">
                <a:solidFill>
                  <a:srgbClr val="FFFFFF"/>
                </a:solidFill>
                <a:latin typeface="Consolas"/>
                <a:cs typeface="Consolas"/>
              </a:rPr>
              <a:t>dist</a:t>
            </a:r>
            <a:r>
              <a:rPr lang="tr-TR" dirty="0" smtClean="0">
                <a:solidFill>
                  <a:srgbClr val="FFFFFF"/>
                </a:solidFill>
                <a:latin typeface="Consolas"/>
                <a:cs typeface="Consolas"/>
              </a:rPr>
              <a:t> </a:t>
            </a:r>
            <a:r>
              <a:rPr lang="tr-TR" dirty="0">
                <a:solidFill>
                  <a:srgbClr val="FFFFFF"/>
                </a:solidFill>
                <a:latin typeface="Consolas"/>
                <a:cs typeface="Consolas"/>
              </a:rPr>
              <a:t>: {</a:t>
            </a:r>
          </a:p>
          <a:p>
            <a:pPr marL="0" indent="0">
              <a:buNone/>
            </a:pPr>
            <a:r>
              <a:rPr lang="tr-TR" dirty="0">
                <a:solidFill>
                  <a:srgbClr val="FFFFFF"/>
                </a:solidFill>
                <a:latin typeface="Consolas"/>
                <a:cs typeface="Consolas"/>
              </a:rPr>
              <a:t>         </a:t>
            </a:r>
            <a:r>
              <a:rPr lang="tr-TR" dirty="0" err="1" smtClean="0">
                <a:solidFill>
                  <a:srgbClr val="FFFFFF"/>
                </a:solidFill>
                <a:latin typeface="Consolas"/>
                <a:cs typeface="Consolas"/>
              </a:rPr>
              <a:t>src</a:t>
            </a:r>
            <a:r>
              <a:rPr lang="tr-TR" dirty="0">
                <a:solidFill>
                  <a:srgbClr val="FFFFFF"/>
                </a:solidFill>
                <a:latin typeface="Consolas"/>
                <a:cs typeface="Consolas"/>
              </a:rPr>
              <a:t>: </a:t>
            </a:r>
            <a:r>
              <a:rPr lang="tr-TR" dirty="0" smtClean="0">
                <a:solidFill>
                  <a:srgbClr val="FFFFFF"/>
                </a:solidFill>
                <a:latin typeface="Consolas"/>
                <a:cs typeface="Consolas"/>
              </a:rPr>
              <a:t>[</a:t>
            </a:r>
            <a:r>
              <a:rPr lang="tr-TR" dirty="0">
                <a:solidFill>
                  <a:srgbClr val="FFFFFF"/>
                </a:solidFill>
                <a:latin typeface="Consolas"/>
                <a:cs typeface="Consolas"/>
              </a:rPr>
              <a:t>'</a:t>
            </a:r>
            <a:r>
              <a:rPr lang="tr-TR" dirty="0" err="1" smtClean="0">
                <a:solidFill>
                  <a:srgbClr val="FFFFFF"/>
                </a:solidFill>
                <a:latin typeface="Consolas"/>
                <a:cs typeface="Consolas"/>
              </a:rPr>
              <a:t>app</a:t>
            </a:r>
            <a:r>
              <a:rPr lang="tr-TR" dirty="0">
                <a:solidFill>
                  <a:srgbClr val="FFFFFF"/>
                </a:solidFill>
                <a:latin typeface="Consolas"/>
                <a:cs typeface="Consolas"/>
              </a:rPr>
              <a:t>/{,*/}*.</a:t>
            </a:r>
            <a:r>
              <a:rPr lang="tr-TR" dirty="0" err="1" smtClean="0">
                <a:solidFill>
                  <a:srgbClr val="FFFFFF"/>
                </a:solidFill>
                <a:latin typeface="Consolas"/>
                <a:cs typeface="Consolas"/>
              </a:rPr>
              <a:t>js</a:t>
            </a:r>
            <a:r>
              <a:rPr lang="tr-TR" dirty="0" smtClean="0">
                <a:solidFill>
                  <a:srgbClr val="FFFFFF"/>
                </a:solidFill>
                <a:latin typeface="Consolas"/>
                <a:cs typeface="Consolas"/>
              </a:rPr>
              <a:t>’,</a:t>
            </a:r>
            <a:r>
              <a:rPr lang="tr-TR" dirty="0">
                <a:solidFill>
                  <a:srgbClr val="FFFFFF"/>
                </a:solidFill>
                <a:latin typeface="Consolas"/>
                <a:cs typeface="Consolas"/>
              </a:rPr>
              <a:t> '</a:t>
            </a:r>
            <a:r>
              <a:rPr lang="tr-TR" dirty="0" smtClean="0">
                <a:solidFill>
                  <a:srgbClr val="FFFFFF"/>
                </a:solidFill>
                <a:latin typeface="Consolas"/>
                <a:cs typeface="Consolas"/>
              </a:rPr>
              <a:t>test</a:t>
            </a:r>
            <a:r>
              <a:rPr lang="tr-TR" dirty="0">
                <a:solidFill>
                  <a:srgbClr val="FFFFFF"/>
                </a:solidFill>
                <a:latin typeface="Consolas"/>
                <a:cs typeface="Consolas"/>
              </a:rPr>
              <a:t>/{,*/}*.</a:t>
            </a:r>
            <a:r>
              <a:rPr lang="tr-TR" dirty="0" err="1" smtClean="0">
                <a:solidFill>
                  <a:srgbClr val="FFFFFF"/>
                </a:solidFill>
                <a:latin typeface="Consolas"/>
                <a:cs typeface="Consolas"/>
              </a:rPr>
              <a:t>js</a:t>
            </a:r>
            <a:r>
              <a:rPr lang="tr-TR" dirty="0">
                <a:solidFill>
                  <a:srgbClr val="FFFFFF"/>
                </a:solidFill>
                <a:latin typeface="Consolas"/>
                <a:cs typeface="Consolas"/>
              </a:rPr>
              <a:t>'</a:t>
            </a:r>
            <a:r>
              <a:rPr lang="tr-TR" dirty="0" smtClean="0">
                <a:solidFill>
                  <a:srgbClr val="FFFFFF"/>
                </a:solidFill>
                <a:latin typeface="Consolas"/>
                <a:cs typeface="Consolas"/>
              </a:rPr>
              <a:t>]</a:t>
            </a:r>
            <a:r>
              <a:rPr lang="tr-TR" dirty="0">
                <a:solidFill>
                  <a:srgbClr val="FFFFFF"/>
                </a:solidFill>
                <a:latin typeface="Consolas"/>
                <a:cs typeface="Consolas"/>
              </a:rPr>
              <a:t>, </a:t>
            </a:r>
          </a:p>
          <a:p>
            <a:pPr marL="0" indent="0">
              <a:buNone/>
            </a:pPr>
            <a:r>
              <a:rPr lang="tr-TR" dirty="0">
                <a:solidFill>
                  <a:srgbClr val="FFFFFF"/>
                </a:solidFill>
                <a:latin typeface="Consolas"/>
                <a:cs typeface="Consolas"/>
              </a:rPr>
              <a:t>      </a:t>
            </a:r>
            <a:r>
              <a:rPr lang="tr-TR" dirty="0" smtClean="0">
                <a:solidFill>
                  <a:srgbClr val="FFFFFF"/>
                </a:solidFill>
                <a:latin typeface="Consolas"/>
                <a:cs typeface="Consolas"/>
              </a:rPr>
              <a:t>   </a:t>
            </a:r>
            <a:r>
              <a:rPr lang="tr-TR" dirty="0">
                <a:solidFill>
                  <a:srgbClr val="FFFFFF"/>
                </a:solidFill>
                <a:latin typeface="Consolas"/>
                <a:cs typeface="Consolas"/>
              </a:rPr>
              <a:t>dest: '</a:t>
            </a:r>
            <a:r>
              <a:rPr lang="tr-TR" dirty="0" err="1">
                <a:solidFill>
                  <a:srgbClr val="FFFFFF"/>
                </a:solidFill>
                <a:latin typeface="Consolas"/>
                <a:cs typeface="Consolas"/>
              </a:rPr>
              <a:t>doc</a:t>
            </a:r>
            <a:r>
              <a:rPr lang="tr-TR" dirty="0">
                <a:solidFill>
                  <a:srgbClr val="FFFFFF"/>
                </a:solidFill>
                <a:latin typeface="Consolas"/>
                <a:cs typeface="Consolas"/>
              </a:rPr>
              <a:t>'</a:t>
            </a:r>
          </a:p>
          <a:p>
            <a:pPr marL="0" indent="0">
              <a:buNone/>
            </a:pPr>
            <a:r>
              <a:rPr lang="tr-TR" dirty="0">
                <a:solidFill>
                  <a:srgbClr val="FFFFFF"/>
                </a:solidFill>
                <a:latin typeface="Consolas"/>
                <a:cs typeface="Consolas"/>
              </a:rPr>
              <a:t>       </a:t>
            </a:r>
            <a:r>
              <a:rPr lang="tr-TR" dirty="0" smtClean="0">
                <a:solidFill>
                  <a:srgbClr val="FFFFFF"/>
                </a:solidFill>
                <a:latin typeface="Consolas"/>
                <a:cs typeface="Consolas"/>
              </a:rPr>
              <a:t>}</a:t>
            </a:r>
            <a:endParaRPr lang="tr-TR" dirty="0">
              <a:solidFill>
                <a:srgbClr val="FFFFFF"/>
              </a:solidFill>
              <a:latin typeface="Consolas"/>
              <a:cs typeface="Consolas"/>
            </a:endParaRPr>
          </a:p>
          <a:p>
            <a:pPr marL="0" indent="0">
              <a:buNone/>
            </a:pPr>
            <a:r>
              <a:rPr lang="tr-TR" dirty="0">
                <a:solidFill>
                  <a:srgbClr val="FFFFFF"/>
                </a:solidFill>
                <a:latin typeface="Consolas"/>
                <a:cs typeface="Consolas"/>
              </a:rPr>
              <a:t>    </a:t>
            </a:r>
            <a:r>
              <a:rPr lang="tr-TR" dirty="0" smtClean="0">
                <a:solidFill>
                  <a:srgbClr val="FFFFFF"/>
                </a:solidFill>
                <a:latin typeface="Consolas"/>
                <a:cs typeface="Consolas"/>
              </a:rPr>
              <a:t>  }</a:t>
            </a:r>
          </a:p>
          <a:p>
            <a:pPr marL="0" indent="0">
              <a:buNone/>
            </a:pPr>
            <a:r>
              <a:rPr lang="tr-TR" dirty="0" err="1" smtClean="0">
                <a:solidFill>
                  <a:srgbClr val="FFFFFF"/>
                </a:solidFill>
                <a:latin typeface="Calibri"/>
                <a:cs typeface="Calibri"/>
              </a:rPr>
              <a:t>Führe</a:t>
            </a:r>
            <a:r>
              <a:rPr lang="tr-TR" dirty="0" smtClean="0">
                <a:solidFill>
                  <a:srgbClr val="FFFFFF"/>
                </a:solidFill>
                <a:latin typeface="Calibri"/>
                <a:cs typeface="Calibri"/>
              </a:rPr>
              <a:t> den Build </a:t>
            </a:r>
            <a:r>
              <a:rPr lang="tr-TR" dirty="0" err="1" smtClean="0">
                <a:solidFill>
                  <a:srgbClr val="FFFFFF"/>
                </a:solidFill>
                <a:latin typeface="Calibri"/>
                <a:cs typeface="Calibri"/>
              </a:rPr>
              <a:t>aus</a:t>
            </a:r>
            <a:r>
              <a:rPr lang="tr-TR" dirty="0" smtClean="0">
                <a:solidFill>
                  <a:srgbClr val="FFFFFF"/>
                </a:solidFill>
                <a:latin typeface="Calibri"/>
                <a:cs typeface="Calibri"/>
              </a:rPr>
              <a:t>, </a:t>
            </a:r>
            <a:r>
              <a:rPr lang="tr-TR" dirty="0" err="1" smtClean="0">
                <a:solidFill>
                  <a:srgbClr val="FFFFFF"/>
                </a:solidFill>
                <a:latin typeface="Calibri"/>
                <a:cs typeface="Calibri"/>
              </a:rPr>
              <a:t>experimentiere</a:t>
            </a:r>
            <a:r>
              <a:rPr lang="tr-TR" dirty="0" smtClean="0">
                <a:solidFill>
                  <a:srgbClr val="FFFFFF"/>
                </a:solidFill>
                <a:latin typeface="Calibri"/>
                <a:cs typeface="Calibri"/>
              </a:rPr>
              <a:t> mit den </a:t>
            </a:r>
            <a:r>
              <a:rPr lang="tr-TR" dirty="0" err="1" smtClean="0">
                <a:solidFill>
                  <a:srgbClr val="FFFFFF"/>
                </a:solidFill>
                <a:latin typeface="Calibri"/>
                <a:cs typeface="Calibri"/>
              </a:rPr>
              <a:t>Features</a:t>
            </a:r>
            <a:endParaRPr lang="tr-TR" dirty="0">
              <a:solidFill>
                <a:srgbClr val="FFFFFF"/>
              </a:solidFill>
              <a:latin typeface="Calibri"/>
              <a:cs typeface="Calibri"/>
            </a:endParaRPr>
          </a:p>
          <a:p>
            <a:pPr marL="0" indent="0">
              <a:buNone/>
            </a:pPr>
            <a:endParaRPr lang="de-DE" dirty="0" smtClean="0">
              <a:solidFill>
                <a:srgbClr val="FFFFFF"/>
              </a:solidFill>
              <a:latin typeface="Consolas"/>
              <a:cs typeface="Consolas"/>
            </a:endParaRPr>
          </a:p>
        </p:txBody>
      </p:sp>
      <p:sp>
        <p:nvSpPr>
          <p:cNvPr id="3" name="Titel 2"/>
          <p:cNvSpPr>
            <a:spLocks noGrp="1"/>
          </p:cNvSpPr>
          <p:nvPr>
            <p:ph type="title"/>
          </p:nvPr>
        </p:nvSpPr>
        <p:spPr/>
        <p:txBody>
          <a:bodyPr/>
          <a:lstStyle/>
          <a:p>
            <a:r>
              <a:rPr lang="de-DE" dirty="0" smtClean="0">
                <a:solidFill>
                  <a:srgbClr val="FFFFFF"/>
                </a:solidFill>
              </a:rPr>
              <a:t>Übung #4 -  Doc</a:t>
            </a:r>
            <a:endParaRPr lang="de-DE" dirty="0">
              <a:solidFill>
                <a:srgbClr val="FFFFFF"/>
              </a:solidFill>
            </a:endParaRPr>
          </a:p>
        </p:txBody>
      </p:sp>
    </p:spTree>
    <p:extLst>
      <p:ext uri="{BB962C8B-B14F-4D97-AF65-F5344CB8AC3E}">
        <p14:creationId xmlns:p14="http://schemas.microsoft.com/office/powerpoint/2010/main" val="124891526"/>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JS </a:t>
            </a:r>
            <a:r>
              <a:rPr lang="de-DE" dirty="0" err="1" smtClean="0"/>
              <a:t>Building</a:t>
            </a:r>
            <a:r>
              <a:rPr lang="de-DE" dirty="0" smtClean="0"/>
              <a:t> </a:t>
            </a:r>
            <a:r>
              <a:rPr lang="de-DE" dirty="0" err="1" smtClean="0"/>
              <a:t>Steps</a:t>
            </a:r>
            <a:endParaRPr lang="de-DE" dirty="0"/>
          </a:p>
        </p:txBody>
      </p:sp>
      <p:sp>
        <p:nvSpPr>
          <p:cNvPr id="4" name="Abgerundetes Rechteck 3"/>
          <p:cNvSpPr/>
          <p:nvPr/>
        </p:nvSpPr>
        <p:spPr bwMode="auto">
          <a:xfrm>
            <a:off x="5707360"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smtClean="0">
                <a:ln w="18415" cmpd="sng">
                  <a:noFill/>
                  <a:prstDash val="solid"/>
                </a:ln>
                <a:solidFill>
                  <a:schemeClr val="bg1"/>
                </a:solidFill>
                <a:latin typeface="+mj-lt"/>
              </a:rPr>
              <a:t>Doc</a:t>
            </a:r>
            <a:endParaRPr kumimoji="0" lang="de-DE" sz="1400" b="0" i="0" u="none" strike="noStrike" normalizeH="0" baseline="0" dirty="0">
              <a:ln w="18415" cmpd="sng">
                <a:noFill/>
                <a:prstDash val="solid"/>
              </a:ln>
              <a:solidFill>
                <a:schemeClr val="bg1"/>
              </a:solidFill>
              <a:latin typeface="+mj-lt"/>
            </a:endParaRPr>
          </a:p>
        </p:txBody>
      </p:sp>
      <p:sp>
        <p:nvSpPr>
          <p:cNvPr id="5" name="Pfeil nach rechts 4"/>
          <p:cNvSpPr/>
          <p:nvPr/>
        </p:nvSpPr>
        <p:spPr bwMode="auto">
          <a:xfrm>
            <a:off x="4675628" y="2924944"/>
            <a:ext cx="978408" cy="484632"/>
          </a:xfrm>
          <a:prstGeom prst="rightArrow">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de-DE" sz="1400" b="1" i="0" u="none" strike="noStrike" cap="none" normalizeH="0" baseline="0">
              <a:ln>
                <a:noFill/>
              </a:ln>
              <a:solidFill>
                <a:schemeClr val="tx1"/>
              </a:solidFill>
              <a:effectLst/>
              <a:latin typeface="+mj-lt"/>
            </a:endParaRPr>
          </a:p>
        </p:txBody>
      </p:sp>
      <p:sp>
        <p:nvSpPr>
          <p:cNvPr id="6" name="Abgerundetes Rechteck 5"/>
          <p:cNvSpPr/>
          <p:nvPr/>
        </p:nvSpPr>
        <p:spPr bwMode="auto">
          <a:xfrm>
            <a:off x="1708448"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err="1" smtClean="0">
                <a:ln w="18415" cmpd="sng">
                  <a:noFill/>
                  <a:prstDash val="solid"/>
                </a:ln>
                <a:solidFill>
                  <a:schemeClr val="bg1"/>
                </a:solidFill>
                <a:latin typeface="+mj-lt"/>
              </a:rPr>
              <a:t>Linting</a:t>
            </a:r>
            <a:endParaRPr kumimoji="0" lang="de-DE" sz="1400" b="0" i="0" u="none" strike="noStrike" normalizeH="0" baseline="0" dirty="0">
              <a:ln w="18415" cmpd="sng">
                <a:noFill/>
                <a:prstDash val="solid"/>
              </a:ln>
              <a:solidFill>
                <a:schemeClr val="bg1"/>
              </a:solidFill>
              <a:latin typeface="+mj-lt"/>
            </a:endParaRPr>
          </a:p>
        </p:txBody>
      </p:sp>
      <p:sp>
        <p:nvSpPr>
          <p:cNvPr id="7" name="Pfeil nach rechts 6"/>
          <p:cNvSpPr/>
          <p:nvPr/>
        </p:nvSpPr>
        <p:spPr bwMode="auto">
          <a:xfrm>
            <a:off x="2676172" y="2924944"/>
            <a:ext cx="978408" cy="484632"/>
          </a:xfrm>
          <a:prstGeom prst="rightArrow">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de-DE" sz="1400" b="1" i="0" u="none" strike="noStrike" cap="none" normalizeH="0" baseline="0">
              <a:ln>
                <a:noFill/>
              </a:ln>
              <a:solidFill>
                <a:schemeClr val="tx1"/>
              </a:solidFill>
              <a:effectLst/>
              <a:latin typeface="+mj-lt"/>
            </a:endParaRPr>
          </a:p>
        </p:txBody>
      </p:sp>
      <p:sp>
        <p:nvSpPr>
          <p:cNvPr id="8" name="Abgerundetes Rechteck 7"/>
          <p:cNvSpPr/>
          <p:nvPr/>
        </p:nvSpPr>
        <p:spPr bwMode="auto">
          <a:xfrm>
            <a:off x="3707904"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err="1" smtClean="0">
                <a:ln w="18415" cmpd="sng">
                  <a:noFill/>
                  <a:prstDash val="solid"/>
                </a:ln>
                <a:solidFill>
                  <a:schemeClr val="bg1"/>
                </a:solidFill>
                <a:latin typeface="+mj-lt"/>
              </a:rPr>
              <a:t>Testing</a:t>
            </a:r>
            <a:endParaRPr kumimoji="0" lang="de-DE" sz="1400" b="0" i="0" u="none" strike="noStrike" normalizeH="0" baseline="0" dirty="0">
              <a:ln w="18415" cmpd="sng">
                <a:noFill/>
                <a:prstDash val="solid"/>
              </a:ln>
              <a:solidFill>
                <a:schemeClr val="bg1"/>
              </a:solidFill>
              <a:latin typeface="+mj-lt"/>
            </a:endParaRPr>
          </a:p>
        </p:txBody>
      </p:sp>
      <p:sp>
        <p:nvSpPr>
          <p:cNvPr id="9" name="Abgerundetes Rechteck 8"/>
          <p:cNvSpPr/>
          <p:nvPr/>
        </p:nvSpPr>
        <p:spPr bwMode="auto">
          <a:xfrm>
            <a:off x="7763972" y="2708920"/>
            <a:ext cx="914400" cy="914400"/>
          </a:xfrm>
          <a:prstGeom prst="round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de-DE" sz="1400" b="0" i="0" u="none" strike="noStrike" normalizeH="0" baseline="0" dirty="0" smtClean="0">
                <a:ln w="18415" cmpd="sng">
                  <a:noFill/>
                  <a:prstDash val="solid"/>
                </a:ln>
                <a:solidFill>
                  <a:schemeClr val="bg1"/>
                </a:solidFill>
                <a:latin typeface="+mj-lt"/>
              </a:rPr>
              <a:t>Plato</a:t>
            </a:r>
            <a:endParaRPr kumimoji="0" lang="de-DE" sz="1400" b="0" i="0" u="none" strike="noStrike" normalizeH="0" baseline="0" dirty="0">
              <a:ln w="18415" cmpd="sng">
                <a:noFill/>
                <a:prstDash val="solid"/>
              </a:ln>
              <a:solidFill>
                <a:schemeClr val="bg1"/>
              </a:solidFill>
              <a:latin typeface="+mj-lt"/>
            </a:endParaRPr>
          </a:p>
        </p:txBody>
      </p:sp>
      <p:sp>
        <p:nvSpPr>
          <p:cNvPr id="10" name="Pfeil nach rechts 9"/>
          <p:cNvSpPr/>
          <p:nvPr/>
        </p:nvSpPr>
        <p:spPr bwMode="auto">
          <a:xfrm>
            <a:off x="6732240" y="2924944"/>
            <a:ext cx="978408" cy="484632"/>
          </a:xfrm>
          <a:prstGeom prst="rightArrow">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de-DE" sz="1400" b="1" i="0" u="none" strike="noStrike" cap="none" normalizeH="0" baseline="0">
              <a:ln>
                <a:noFill/>
              </a:ln>
              <a:solidFill>
                <a:schemeClr val="tx1"/>
              </a:solidFill>
              <a:effectLst/>
              <a:latin typeface="+mj-lt"/>
            </a:endParaRPr>
          </a:p>
        </p:txBody>
      </p:sp>
    </p:spTree>
    <p:extLst>
      <p:ext uri="{BB962C8B-B14F-4D97-AF65-F5344CB8AC3E}">
        <p14:creationId xmlns:p14="http://schemas.microsoft.com/office/powerpoint/2010/main" val="3238029732"/>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Plato</a:t>
            </a:r>
            <a:endParaRPr lang="de-DE" dirty="0"/>
          </a:p>
        </p:txBody>
      </p:sp>
      <p:pic>
        <p:nvPicPr>
          <p:cNvPr id="4" name="Bild 3" descr="plat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742770"/>
          </a:xfrm>
          <a:prstGeom prst="rect">
            <a:avLst/>
          </a:prstGeom>
        </p:spPr>
      </p:pic>
    </p:spTree>
    <p:extLst>
      <p:ext uri="{BB962C8B-B14F-4D97-AF65-F5344CB8AC3E}">
        <p14:creationId xmlns:p14="http://schemas.microsoft.com/office/powerpoint/2010/main" val="193686233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6512" y="0"/>
            <a:ext cx="9433048" cy="7101408"/>
          </a:xfrm>
          <a:prstGeom prst="rect">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solidFill>
                <a:schemeClr val="bg2"/>
              </a:solidFill>
            </a:endParaRPr>
          </a:p>
        </p:txBody>
      </p:sp>
      <p:sp>
        <p:nvSpPr>
          <p:cNvPr id="2" name="Inhaltsplatzhalter 1"/>
          <p:cNvSpPr>
            <a:spLocks noGrp="1"/>
          </p:cNvSpPr>
          <p:nvPr>
            <p:ph idx="1"/>
          </p:nvPr>
        </p:nvSpPr>
        <p:spPr/>
        <p:txBody>
          <a:bodyPr/>
          <a:lstStyle/>
          <a:p>
            <a:pPr marL="0" indent="0">
              <a:buNone/>
            </a:pPr>
            <a:r>
              <a:rPr lang="de-DE" dirty="0" smtClean="0">
                <a:solidFill>
                  <a:srgbClr val="FFFFFF"/>
                </a:solidFill>
              </a:rPr>
              <a:t>Installiere das </a:t>
            </a:r>
            <a:r>
              <a:rPr lang="de-DE" dirty="0" err="1" smtClean="0">
                <a:solidFill>
                  <a:srgbClr val="FFFFFF"/>
                </a:solidFill>
              </a:rPr>
              <a:t>plato-plugin</a:t>
            </a:r>
            <a:r>
              <a:rPr lang="de-DE" dirty="0" smtClean="0">
                <a:solidFill>
                  <a:srgbClr val="FFFFFF"/>
                </a:solidFill>
              </a:rPr>
              <a:t> </a:t>
            </a:r>
            <a:r>
              <a:rPr lang="de-DE" dirty="0">
                <a:solidFill>
                  <a:srgbClr val="FFFFFF"/>
                </a:solidFill>
              </a:rPr>
              <a:t>„</a:t>
            </a:r>
            <a:r>
              <a:rPr lang="de-DE" dirty="0" err="1">
                <a:solidFill>
                  <a:srgbClr val="FFFFFF"/>
                </a:solidFill>
              </a:rPr>
              <a:t>grunt-</a:t>
            </a:r>
            <a:r>
              <a:rPr lang="de-DE" dirty="0" err="1" smtClean="0">
                <a:solidFill>
                  <a:srgbClr val="FFFFFF"/>
                </a:solidFill>
              </a:rPr>
              <a:t>plato</a:t>
            </a:r>
            <a:r>
              <a:rPr lang="de-DE" dirty="0" smtClean="0">
                <a:solidFill>
                  <a:srgbClr val="FFFFFF"/>
                </a:solidFill>
              </a:rPr>
              <a:t>“ und konfiguriere es</a:t>
            </a:r>
          </a:p>
          <a:p>
            <a:pPr marL="0" indent="0">
              <a:buNone/>
            </a:pPr>
            <a:r>
              <a:rPr lang="de-DE" dirty="0">
                <a:solidFill>
                  <a:srgbClr val="FFFFFF"/>
                </a:solidFill>
                <a:latin typeface="Consolas"/>
                <a:cs typeface="Consolas"/>
              </a:rPr>
              <a:t>	</a:t>
            </a:r>
            <a:r>
              <a:rPr lang="tr-TR" dirty="0" smtClean="0">
                <a:solidFill>
                  <a:srgbClr val="FFFFFF"/>
                </a:solidFill>
                <a:latin typeface="Consolas"/>
                <a:cs typeface="Consolas"/>
              </a:rPr>
              <a:t>plato</a:t>
            </a:r>
            <a:r>
              <a:rPr lang="tr-TR" dirty="0">
                <a:solidFill>
                  <a:srgbClr val="FFFFFF"/>
                </a:solidFill>
                <a:latin typeface="Consolas"/>
                <a:cs typeface="Consolas"/>
              </a:rPr>
              <a:t>: {</a:t>
            </a:r>
          </a:p>
          <a:p>
            <a:pPr marL="0" indent="0">
              <a:buNone/>
            </a:pPr>
            <a:r>
              <a:rPr lang="tr-TR" dirty="0" smtClean="0">
                <a:solidFill>
                  <a:srgbClr val="FFFFFF"/>
                </a:solidFill>
                <a:latin typeface="Consolas"/>
                <a:cs typeface="Consolas"/>
              </a:rPr>
              <a:t>	  </a:t>
            </a:r>
            <a:r>
              <a:rPr lang="tr-TR" dirty="0" err="1" smtClean="0">
                <a:solidFill>
                  <a:srgbClr val="FFFFFF"/>
                </a:solidFill>
                <a:latin typeface="Consolas"/>
                <a:cs typeface="Consolas"/>
              </a:rPr>
              <a:t>reports</a:t>
            </a:r>
            <a:r>
              <a:rPr lang="tr-TR" dirty="0">
                <a:solidFill>
                  <a:srgbClr val="FFFFFF"/>
                </a:solidFill>
                <a:latin typeface="Consolas"/>
                <a:cs typeface="Consolas"/>
              </a:rPr>
              <a:t>: {</a:t>
            </a:r>
          </a:p>
          <a:p>
            <a:pPr marL="0" indent="0">
              <a:buNone/>
            </a:pPr>
            <a:r>
              <a:rPr lang="tr-TR" dirty="0">
                <a:solidFill>
                  <a:srgbClr val="FFFFFF"/>
                </a:solidFill>
                <a:latin typeface="Consolas"/>
                <a:cs typeface="Consolas"/>
              </a:rPr>
              <a:t>      </a:t>
            </a:r>
            <a:r>
              <a:rPr lang="tr-TR" dirty="0" smtClean="0">
                <a:solidFill>
                  <a:srgbClr val="FFFFFF"/>
                </a:solidFill>
                <a:latin typeface="Consolas"/>
                <a:cs typeface="Consolas"/>
              </a:rPr>
              <a:t>  </a:t>
            </a:r>
            <a:r>
              <a:rPr lang="tr-TR" dirty="0">
                <a:solidFill>
                  <a:srgbClr val="FFFFFF"/>
                </a:solidFill>
                <a:latin typeface="Consolas"/>
                <a:cs typeface="Consolas"/>
              </a:rPr>
              <a:t> </a:t>
            </a:r>
            <a:r>
              <a:rPr lang="tr-TR" dirty="0" err="1" smtClean="0">
                <a:solidFill>
                  <a:srgbClr val="FFFFFF"/>
                </a:solidFill>
                <a:latin typeface="Consolas"/>
                <a:cs typeface="Consolas"/>
              </a:rPr>
              <a:t>files</a:t>
            </a:r>
            <a:r>
              <a:rPr lang="tr-TR" dirty="0">
                <a:solidFill>
                  <a:srgbClr val="FFFFFF"/>
                </a:solidFill>
                <a:latin typeface="Consolas"/>
                <a:cs typeface="Consolas"/>
              </a:rPr>
              <a:t>: {</a:t>
            </a:r>
          </a:p>
          <a:p>
            <a:pPr marL="0" indent="0">
              <a:buNone/>
            </a:pPr>
            <a:r>
              <a:rPr lang="tr-TR" dirty="0">
                <a:solidFill>
                  <a:srgbClr val="FFFFFF"/>
                </a:solidFill>
                <a:latin typeface="Consolas"/>
                <a:cs typeface="Consolas"/>
              </a:rPr>
              <a:t>          </a:t>
            </a:r>
            <a:r>
              <a:rPr lang="tr-TR" dirty="0" smtClean="0">
                <a:solidFill>
                  <a:srgbClr val="FFFFFF"/>
                </a:solidFill>
                <a:latin typeface="Consolas"/>
                <a:cs typeface="Consolas"/>
              </a:rPr>
              <a:t>'</a:t>
            </a:r>
            <a:r>
              <a:rPr lang="tr-TR" dirty="0" err="1">
                <a:solidFill>
                  <a:srgbClr val="FFFFFF"/>
                </a:solidFill>
                <a:latin typeface="Consolas"/>
                <a:cs typeface="Consolas"/>
              </a:rPr>
              <a:t>report</a:t>
            </a:r>
            <a:r>
              <a:rPr lang="tr-TR" dirty="0">
                <a:solidFill>
                  <a:srgbClr val="FFFFFF"/>
                </a:solidFill>
                <a:latin typeface="Consolas"/>
                <a:cs typeface="Consolas"/>
              </a:rPr>
              <a:t>': </a:t>
            </a:r>
            <a:endParaRPr lang="tr-TR" dirty="0" smtClean="0">
              <a:solidFill>
                <a:srgbClr val="FFFFFF"/>
              </a:solidFill>
              <a:latin typeface="Consolas"/>
              <a:cs typeface="Consolas"/>
            </a:endParaRPr>
          </a:p>
          <a:p>
            <a:pPr marL="0" indent="0">
              <a:buNone/>
            </a:pPr>
            <a:r>
              <a:rPr lang="tr-TR" dirty="0">
                <a:solidFill>
                  <a:srgbClr val="FFFFFF"/>
                </a:solidFill>
                <a:latin typeface="Consolas"/>
                <a:cs typeface="Consolas"/>
              </a:rPr>
              <a:t>	</a:t>
            </a:r>
            <a:r>
              <a:rPr lang="tr-TR" dirty="0" smtClean="0">
                <a:solidFill>
                  <a:srgbClr val="FFFFFF"/>
                </a:solidFill>
                <a:latin typeface="Consolas"/>
                <a:cs typeface="Consolas"/>
              </a:rPr>
              <a:t>		[</a:t>
            </a:r>
            <a:r>
              <a:rPr lang="tr-TR" dirty="0">
                <a:solidFill>
                  <a:srgbClr val="FFFFFF"/>
                </a:solidFill>
                <a:latin typeface="Consolas"/>
                <a:cs typeface="Consolas"/>
              </a:rPr>
              <a:t>'</a:t>
            </a:r>
            <a:r>
              <a:rPr lang="tr-TR" dirty="0" err="1">
                <a:solidFill>
                  <a:srgbClr val="FFFFFF"/>
                </a:solidFill>
                <a:latin typeface="Consolas"/>
                <a:cs typeface="Consolas"/>
              </a:rPr>
              <a:t>app</a:t>
            </a:r>
            <a:r>
              <a:rPr lang="tr-TR" dirty="0">
                <a:solidFill>
                  <a:srgbClr val="FFFFFF"/>
                </a:solidFill>
                <a:latin typeface="Consolas"/>
                <a:cs typeface="Consolas"/>
              </a:rPr>
              <a:t>/{,*/}*.</a:t>
            </a:r>
            <a:r>
              <a:rPr lang="tr-TR" dirty="0" err="1">
                <a:solidFill>
                  <a:srgbClr val="FFFFFF"/>
                </a:solidFill>
                <a:latin typeface="Consolas"/>
                <a:cs typeface="Consolas"/>
              </a:rPr>
              <a:t>js</a:t>
            </a:r>
            <a:r>
              <a:rPr lang="tr-TR" dirty="0">
                <a:solidFill>
                  <a:srgbClr val="FFFFFF"/>
                </a:solidFill>
                <a:latin typeface="Consolas"/>
                <a:cs typeface="Consolas"/>
              </a:rPr>
              <a:t>','test/{,*/}*.</a:t>
            </a:r>
            <a:r>
              <a:rPr lang="tr-TR" dirty="0" err="1">
                <a:solidFill>
                  <a:srgbClr val="FFFFFF"/>
                </a:solidFill>
                <a:latin typeface="Consolas"/>
                <a:cs typeface="Consolas"/>
              </a:rPr>
              <a:t>js</a:t>
            </a:r>
            <a:r>
              <a:rPr lang="tr-TR" dirty="0">
                <a:solidFill>
                  <a:srgbClr val="FFFFFF"/>
                </a:solidFill>
                <a:latin typeface="Consolas"/>
                <a:cs typeface="Consolas"/>
              </a:rPr>
              <a:t>']</a:t>
            </a:r>
          </a:p>
          <a:p>
            <a:pPr marL="0" indent="0">
              <a:buNone/>
            </a:pPr>
            <a:r>
              <a:rPr lang="tr-TR" dirty="0">
                <a:solidFill>
                  <a:srgbClr val="FFFFFF"/>
                </a:solidFill>
                <a:latin typeface="Consolas"/>
                <a:cs typeface="Consolas"/>
              </a:rPr>
              <a:t>         </a:t>
            </a:r>
            <a:r>
              <a:rPr lang="tr-TR" dirty="0" smtClean="0">
                <a:solidFill>
                  <a:srgbClr val="FFFFFF"/>
                </a:solidFill>
                <a:latin typeface="Consolas"/>
                <a:cs typeface="Consolas"/>
              </a:rPr>
              <a:t>}</a:t>
            </a:r>
            <a:endParaRPr lang="tr-TR" dirty="0">
              <a:solidFill>
                <a:srgbClr val="FFFFFF"/>
              </a:solidFill>
              <a:latin typeface="Consolas"/>
              <a:cs typeface="Consolas"/>
            </a:endParaRPr>
          </a:p>
          <a:p>
            <a:pPr marL="0" indent="0">
              <a:buNone/>
            </a:pPr>
            <a:r>
              <a:rPr lang="tr-TR" dirty="0">
                <a:solidFill>
                  <a:srgbClr val="FFFFFF"/>
                </a:solidFill>
                <a:latin typeface="Consolas"/>
                <a:cs typeface="Consolas"/>
              </a:rPr>
              <a:t>       </a:t>
            </a:r>
            <a:r>
              <a:rPr lang="tr-TR" dirty="0" smtClean="0">
                <a:solidFill>
                  <a:srgbClr val="FFFFFF"/>
                </a:solidFill>
                <a:latin typeface="Consolas"/>
                <a:cs typeface="Consolas"/>
              </a:rPr>
              <a:t>}</a:t>
            </a:r>
            <a:r>
              <a:rPr lang="tr-TR" dirty="0">
                <a:solidFill>
                  <a:srgbClr val="FFFFFF"/>
                </a:solidFill>
                <a:latin typeface="Consolas"/>
                <a:cs typeface="Consolas"/>
              </a:rPr>
              <a:t>,</a:t>
            </a:r>
          </a:p>
          <a:p>
            <a:pPr marL="0" indent="0">
              <a:buNone/>
            </a:pPr>
            <a:r>
              <a:rPr lang="tr-TR" dirty="0">
                <a:solidFill>
                  <a:srgbClr val="FFFFFF"/>
                </a:solidFill>
                <a:latin typeface="Consolas"/>
                <a:cs typeface="Consolas"/>
              </a:rPr>
              <a:t>      </a:t>
            </a:r>
            <a:r>
              <a:rPr lang="tr-TR" dirty="0" smtClean="0">
                <a:solidFill>
                  <a:srgbClr val="FFFFFF"/>
                </a:solidFill>
                <a:latin typeface="Consolas"/>
                <a:cs typeface="Consolas"/>
              </a:rPr>
              <a:t>}</a:t>
            </a:r>
          </a:p>
          <a:p>
            <a:pPr marL="0" indent="0">
              <a:buNone/>
            </a:pPr>
            <a:r>
              <a:rPr lang="tr-TR" dirty="0" err="1" smtClean="0">
                <a:solidFill>
                  <a:srgbClr val="FFFFFF"/>
                </a:solidFill>
                <a:latin typeface="Calibri"/>
                <a:cs typeface="Calibri"/>
              </a:rPr>
              <a:t>Erzeuge</a:t>
            </a:r>
            <a:r>
              <a:rPr lang="tr-TR" dirty="0" smtClean="0">
                <a:solidFill>
                  <a:srgbClr val="FFFFFF"/>
                </a:solidFill>
                <a:latin typeface="Calibri"/>
                <a:cs typeface="Calibri"/>
              </a:rPr>
              <a:t> </a:t>
            </a:r>
            <a:r>
              <a:rPr lang="tr-TR" dirty="0" err="1" smtClean="0">
                <a:solidFill>
                  <a:srgbClr val="FFFFFF"/>
                </a:solidFill>
                <a:latin typeface="Calibri"/>
                <a:cs typeface="Calibri"/>
              </a:rPr>
              <a:t>mehrere</a:t>
            </a:r>
            <a:r>
              <a:rPr lang="tr-TR" dirty="0" smtClean="0">
                <a:solidFill>
                  <a:srgbClr val="FFFFFF"/>
                </a:solidFill>
                <a:latin typeface="Calibri"/>
                <a:cs typeface="Calibri"/>
              </a:rPr>
              <a:t> Plato-</a:t>
            </a:r>
            <a:r>
              <a:rPr lang="tr-TR" dirty="0" err="1" smtClean="0">
                <a:solidFill>
                  <a:srgbClr val="FFFFFF"/>
                </a:solidFill>
                <a:latin typeface="Calibri"/>
                <a:cs typeface="Calibri"/>
              </a:rPr>
              <a:t>Reports</a:t>
            </a:r>
            <a:r>
              <a:rPr lang="tr-TR" dirty="0" smtClean="0">
                <a:solidFill>
                  <a:srgbClr val="FFFFFF"/>
                </a:solidFill>
                <a:latin typeface="Calibri"/>
                <a:cs typeface="Calibri"/>
              </a:rPr>
              <a:t> in </a:t>
            </a:r>
            <a:r>
              <a:rPr lang="tr-TR" dirty="0" err="1" smtClean="0">
                <a:solidFill>
                  <a:srgbClr val="FFFFFF"/>
                </a:solidFill>
                <a:latin typeface="Calibri"/>
                <a:cs typeface="Calibri"/>
              </a:rPr>
              <a:t>Folge</a:t>
            </a:r>
            <a:endParaRPr lang="tr-TR" dirty="0">
              <a:solidFill>
                <a:srgbClr val="FFFFFF"/>
              </a:solidFill>
              <a:latin typeface="Calibri"/>
              <a:cs typeface="Calibri"/>
            </a:endParaRPr>
          </a:p>
          <a:p>
            <a:pPr marL="0" indent="0">
              <a:buNone/>
            </a:pPr>
            <a:endParaRPr lang="de-DE" dirty="0" smtClean="0">
              <a:solidFill>
                <a:srgbClr val="FFFFFF"/>
              </a:solidFill>
              <a:latin typeface="Consolas"/>
              <a:cs typeface="Consolas"/>
            </a:endParaRPr>
          </a:p>
        </p:txBody>
      </p:sp>
      <p:sp>
        <p:nvSpPr>
          <p:cNvPr id="3" name="Titel 2"/>
          <p:cNvSpPr>
            <a:spLocks noGrp="1"/>
          </p:cNvSpPr>
          <p:nvPr>
            <p:ph type="title"/>
          </p:nvPr>
        </p:nvSpPr>
        <p:spPr/>
        <p:txBody>
          <a:bodyPr/>
          <a:lstStyle/>
          <a:p>
            <a:r>
              <a:rPr lang="de-DE" dirty="0" smtClean="0">
                <a:solidFill>
                  <a:srgbClr val="FFFFFF"/>
                </a:solidFill>
              </a:rPr>
              <a:t>Übung #5 -  Plato</a:t>
            </a:r>
            <a:endParaRPr lang="de-DE" dirty="0">
              <a:solidFill>
                <a:srgbClr val="FFFFFF"/>
              </a:solidFill>
            </a:endParaRPr>
          </a:p>
        </p:txBody>
      </p:sp>
    </p:spTree>
    <p:extLst>
      <p:ext uri="{BB962C8B-B14F-4D97-AF65-F5344CB8AC3E}">
        <p14:creationId xmlns:p14="http://schemas.microsoft.com/office/powerpoint/2010/main" val="2271612627"/>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solidFill>
                  <a:schemeClr val="bg1"/>
                </a:solidFill>
              </a:rPr>
              <a:t>JS Core</a:t>
            </a:r>
            <a:endParaRPr lang="de-DE" dirty="0">
              <a:solidFill>
                <a:schemeClr val="bg1"/>
              </a:solidFill>
            </a:endParaRPr>
          </a:p>
        </p:txBody>
      </p:sp>
      <p:pic>
        <p:nvPicPr>
          <p:cNvPr id="3" name="Bild 2" descr="2012-04-26 22.26.11.jpg"/>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08520" y="-52833"/>
            <a:ext cx="9252520" cy="6910833"/>
          </a:xfrm>
          <a:prstGeom prst="rect">
            <a:avLst/>
          </a:prstGeom>
        </p:spPr>
      </p:pic>
      <p:sp>
        <p:nvSpPr>
          <p:cNvPr id="7" name="Titel 3"/>
          <p:cNvSpPr txBox="1">
            <a:spLocks/>
          </p:cNvSpPr>
          <p:nvPr/>
        </p:nvSpPr>
        <p:spPr>
          <a:xfrm>
            <a:off x="683568" y="-27384"/>
            <a:ext cx="8572560" cy="562539"/>
          </a:xfrm>
          <a:prstGeom prst="rect">
            <a:avLst/>
          </a:prstGeom>
        </p:spPr>
        <p:txBody>
          <a:bodyPr vert="horz" lIns="91440" tIns="45720" rIns="91440" bIns="45720" rtlCol="0" anchor="t">
            <a:normAutofit/>
          </a:bodyPr>
          <a:lstStyle>
            <a:lvl1pPr algn="l" defTabSz="914400" rtl="0" eaLnBrk="1" latinLnBrk="0" hangingPunct="1">
              <a:spcBef>
                <a:spcPct val="0"/>
              </a:spcBef>
              <a:buNone/>
              <a:defRPr sz="2800" b="1" kern="1200">
                <a:solidFill>
                  <a:schemeClr val="accent2"/>
                </a:solidFill>
                <a:latin typeface="Verdana" pitchFamily="34" charset="0"/>
                <a:ea typeface="Verdana" pitchFamily="34" charset="0"/>
                <a:cs typeface="Verdana" pitchFamily="34" charset="0"/>
              </a:defRPr>
            </a:lvl1pPr>
          </a:lstStyle>
          <a:p>
            <a:r>
              <a:rPr lang="de-DE" dirty="0" smtClean="0">
                <a:solidFill>
                  <a:schemeClr val="bg1"/>
                </a:solidFill>
              </a:rPr>
              <a:t>4: Prototypen und Objekte</a:t>
            </a:r>
            <a:endParaRPr lang="de-DE" dirty="0">
              <a:solidFill>
                <a:schemeClr val="bg1"/>
              </a:solidFill>
            </a:endParaRPr>
          </a:p>
        </p:txBody>
      </p:sp>
    </p:spTree>
    <p:extLst>
      <p:ext uri="{BB962C8B-B14F-4D97-AF65-F5344CB8AC3E}">
        <p14:creationId xmlns:p14="http://schemas.microsoft.com/office/powerpoint/2010/main" val="637985456"/>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3"/>
          <p:cNvSpPr>
            <a:spLocks noGrp="1"/>
          </p:cNvSpPr>
          <p:nvPr>
            <p:ph idx="1"/>
          </p:nvPr>
        </p:nvSpPr>
        <p:spPr/>
        <p:txBody>
          <a:bodyPr/>
          <a:lstStyle/>
          <a:p>
            <a:r>
              <a:rPr lang="fr-FR" dirty="0" err="1"/>
              <a:t>function</a:t>
            </a:r>
            <a:r>
              <a:rPr lang="fr-FR" dirty="0"/>
              <a:t> plus(x, y) {</a:t>
            </a:r>
            <a:endParaRPr lang="de-DE" dirty="0"/>
          </a:p>
          <a:p>
            <a:r>
              <a:rPr lang="fr-FR" dirty="0"/>
              <a:t>	return x + y; </a:t>
            </a:r>
            <a:r>
              <a:rPr lang="fr-FR" dirty="0" smtClean="0"/>
              <a:t>// </a:t>
            </a:r>
            <a:r>
              <a:rPr lang="fr-FR" dirty="0" err="1" smtClean="0"/>
              <a:t>ansonsten</a:t>
            </a:r>
            <a:r>
              <a:rPr lang="fr-FR" dirty="0" smtClean="0"/>
              <a:t> undefined</a:t>
            </a:r>
            <a:endParaRPr lang="de-DE" dirty="0"/>
          </a:p>
          <a:p>
            <a:r>
              <a:rPr lang="de-DE" dirty="0"/>
              <a:t>}</a:t>
            </a:r>
          </a:p>
          <a:p>
            <a:r>
              <a:rPr lang="de-DE" dirty="0"/>
              <a:t> </a:t>
            </a:r>
          </a:p>
          <a:p>
            <a:r>
              <a:rPr lang="de-DE" dirty="0" smtClean="0"/>
              <a:t>plus</a:t>
            </a:r>
            <a:r>
              <a:rPr lang="de-DE" dirty="0"/>
              <a:t>(1,2</a:t>
            </a:r>
            <a:r>
              <a:rPr lang="de-DE" dirty="0" smtClean="0"/>
              <a:t>); </a:t>
            </a:r>
            <a:r>
              <a:rPr lang="de-DE" dirty="0"/>
              <a:t>/</a:t>
            </a:r>
            <a:r>
              <a:rPr lang="de-DE" dirty="0" smtClean="0"/>
              <a:t>/ 3 </a:t>
            </a:r>
            <a:endParaRPr lang="de-DE" dirty="0"/>
          </a:p>
        </p:txBody>
      </p:sp>
      <p:sp>
        <p:nvSpPr>
          <p:cNvPr id="3" name="Titel 2"/>
          <p:cNvSpPr>
            <a:spLocks noGrp="1"/>
          </p:cNvSpPr>
          <p:nvPr>
            <p:ph type="title"/>
          </p:nvPr>
        </p:nvSpPr>
        <p:spPr/>
        <p:txBody>
          <a:bodyPr/>
          <a:lstStyle/>
          <a:p>
            <a:r>
              <a:rPr lang="de-DE" dirty="0" err="1" smtClean="0"/>
              <a:t>Funktionsliteral</a:t>
            </a:r>
            <a:endParaRPr lang="de-DE" dirty="0"/>
          </a:p>
        </p:txBody>
      </p:sp>
    </p:spTree>
    <p:extLst>
      <p:ext uri="{BB962C8B-B14F-4D97-AF65-F5344CB8AC3E}">
        <p14:creationId xmlns:p14="http://schemas.microsoft.com/office/powerpoint/2010/main" val="1015639333"/>
      </p:ext>
    </p:extLst>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pPr marL="0" indent="0">
              <a:buNone/>
            </a:pPr>
            <a:r>
              <a:rPr lang="de-DE" dirty="0" smtClean="0"/>
              <a:t>Funktionen lassen sich nicht anhand der Parameter überladen.</a:t>
            </a:r>
          </a:p>
          <a:p>
            <a:pPr marL="0" indent="0">
              <a:buNone/>
            </a:pPr>
            <a:r>
              <a:rPr lang="de-DE" dirty="0" smtClean="0"/>
              <a:t>Nicht </a:t>
            </a:r>
            <a:r>
              <a:rPr lang="de-DE" dirty="0" smtClean="0"/>
              <a:t>übergebene Parameter sind „undefined“.</a:t>
            </a:r>
          </a:p>
          <a:p>
            <a:pPr marL="0" indent="0">
              <a:buNone/>
            </a:pPr>
            <a:r>
              <a:rPr lang="de-DE" dirty="0" smtClean="0"/>
              <a:t>Zuviel </a:t>
            </a:r>
            <a:r>
              <a:rPr lang="de-DE" dirty="0" smtClean="0"/>
              <a:t>übergebene Parameter stehen im Bonusparameter „</a:t>
            </a:r>
            <a:r>
              <a:rPr lang="de-DE" dirty="0" err="1" smtClean="0"/>
              <a:t>arguments</a:t>
            </a:r>
            <a:r>
              <a:rPr lang="de-DE" dirty="0" smtClean="0"/>
              <a:t>“ zur Verfügung.</a:t>
            </a:r>
            <a:endParaRPr lang="de-DE" dirty="0"/>
          </a:p>
        </p:txBody>
      </p:sp>
      <p:sp>
        <p:nvSpPr>
          <p:cNvPr id="4" name="Titel 3"/>
          <p:cNvSpPr>
            <a:spLocks noGrp="1"/>
          </p:cNvSpPr>
          <p:nvPr>
            <p:ph type="title"/>
          </p:nvPr>
        </p:nvSpPr>
        <p:spPr/>
        <p:txBody>
          <a:bodyPr/>
          <a:lstStyle/>
          <a:p>
            <a:r>
              <a:rPr lang="de-DE" dirty="0" smtClean="0"/>
              <a:t>Parameter</a:t>
            </a:r>
            <a:endParaRPr lang="de-DE" dirty="0"/>
          </a:p>
        </p:txBody>
      </p:sp>
    </p:spTree>
    <p:extLst>
      <p:ext uri="{BB962C8B-B14F-4D97-AF65-F5344CB8AC3E}">
        <p14:creationId xmlns:p14="http://schemas.microsoft.com/office/powerpoint/2010/main" val="2255883947"/>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function</a:t>
            </a:r>
            <a:r>
              <a:rPr lang="de-DE" dirty="0"/>
              <a:t> </a:t>
            </a:r>
            <a:r>
              <a:rPr lang="de-DE" dirty="0" err="1"/>
              <a:t>plusAll</a:t>
            </a:r>
            <a:r>
              <a:rPr lang="de-DE" dirty="0"/>
              <a:t>() {</a:t>
            </a:r>
          </a:p>
          <a:p>
            <a:r>
              <a:rPr lang="de-DE" dirty="0"/>
              <a:t>	</a:t>
            </a:r>
            <a:r>
              <a:rPr lang="de-DE" dirty="0" err="1"/>
              <a:t>var</a:t>
            </a:r>
            <a:r>
              <a:rPr lang="de-DE" dirty="0"/>
              <a:t> </a:t>
            </a:r>
            <a:r>
              <a:rPr lang="de-DE" dirty="0" err="1"/>
              <a:t>result</a:t>
            </a:r>
            <a:r>
              <a:rPr lang="de-DE" dirty="0"/>
              <a:t> = 0;</a:t>
            </a:r>
          </a:p>
          <a:p>
            <a:r>
              <a:rPr lang="de-DE" dirty="0"/>
              <a:t>	</a:t>
            </a:r>
            <a:r>
              <a:rPr lang="de-DE" dirty="0" err="1"/>
              <a:t>for</a:t>
            </a:r>
            <a:r>
              <a:rPr lang="de-DE" dirty="0"/>
              <a:t> (</a:t>
            </a:r>
            <a:r>
              <a:rPr lang="de-DE" dirty="0" err="1"/>
              <a:t>var</a:t>
            </a:r>
            <a:r>
              <a:rPr lang="de-DE" dirty="0"/>
              <a:t> i in </a:t>
            </a:r>
            <a:r>
              <a:rPr lang="de-DE" dirty="0" err="1"/>
              <a:t>arguments</a:t>
            </a:r>
            <a:r>
              <a:rPr lang="de-DE" dirty="0"/>
              <a:t>) {</a:t>
            </a:r>
          </a:p>
          <a:p>
            <a:r>
              <a:rPr lang="de-DE" dirty="0"/>
              <a:t>		</a:t>
            </a:r>
            <a:r>
              <a:rPr lang="de-DE" dirty="0" err="1"/>
              <a:t>result</a:t>
            </a:r>
            <a:r>
              <a:rPr lang="de-DE" dirty="0"/>
              <a:t> += </a:t>
            </a:r>
            <a:r>
              <a:rPr lang="de-DE" dirty="0" err="1"/>
              <a:t>arguments</a:t>
            </a:r>
            <a:r>
              <a:rPr lang="de-DE" dirty="0"/>
              <a:t>[i]; </a:t>
            </a:r>
          </a:p>
          <a:p>
            <a:r>
              <a:rPr lang="de-DE" dirty="0"/>
              <a:t>	} </a:t>
            </a:r>
          </a:p>
          <a:p>
            <a:r>
              <a:rPr lang="de-DE" dirty="0"/>
              <a:t>	</a:t>
            </a:r>
            <a:r>
              <a:rPr lang="de-DE" dirty="0" err="1"/>
              <a:t>return</a:t>
            </a:r>
            <a:r>
              <a:rPr lang="de-DE" dirty="0"/>
              <a:t> </a:t>
            </a:r>
            <a:r>
              <a:rPr lang="de-DE" dirty="0" err="1"/>
              <a:t>result</a:t>
            </a:r>
            <a:r>
              <a:rPr lang="de-DE" dirty="0"/>
              <a:t>;</a:t>
            </a:r>
          </a:p>
          <a:p>
            <a:r>
              <a:rPr lang="de-DE" dirty="0"/>
              <a:t>}</a:t>
            </a:r>
          </a:p>
          <a:p>
            <a:r>
              <a:rPr lang="de-DE" dirty="0" err="1" smtClean="0"/>
              <a:t>plusAll</a:t>
            </a:r>
            <a:r>
              <a:rPr lang="de-DE" dirty="0"/>
              <a:t>(</a:t>
            </a:r>
            <a:r>
              <a:rPr lang="de-DE" dirty="0" smtClean="0"/>
              <a:t>); </a:t>
            </a:r>
            <a:r>
              <a:rPr lang="de-DE" dirty="0"/>
              <a:t>//0 </a:t>
            </a:r>
          </a:p>
          <a:p>
            <a:r>
              <a:rPr lang="de-DE" dirty="0" err="1" smtClean="0"/>
              <a:t>plusAll</a:t>
            </a:r>
            <a:r>
              <a:rPr lang="de-DE" dirty="0"/>
              <a:t>(1,2,3,4,5</a:t>
            </a:r>
            <a:r>
              <a:rPr lang="de-DE" dirty="0" smtClean="0"/>
              <a:t>); </a:t>
            </a:r>
            <a:r>
              <a:rPr lang="de-DE" dirty="0"/>
              <a:t>// 15</a:t>
            </a:r>
          </a:p>
          <a:p>
            <a:endParaRPr lang="de-DE" dirty="0"/>
          </a:p>
        </p:txBody>
      </p:sp>
      <p:sp>
        <p:nvSpPr>
          <p:cNvPr id="4" name="Titel 3"/>
          <p:cNvSpPr>
            <a:spLocks noGrp="1"/>
          </p:cNvSpPr>
          <p:nvPr>
            <p:ph type="title"/>
          </p:nvPr>
        </p:nvSpPr>
        <p:spPr/>
        <p:txBody>
          <a:bodyPr/>
          <a:lstStyle/>
          <a:p>
            <a:r>
              <a:rPr lang="de-DE" dirty="0" smtClean="0"/>
              <a:t>Bonusparameter</a:t>
            </a:r>
            <a:endParaRPr lang="de-DE" dirty="0"/>
          </a:p>
        </p:txBody>
      </p:sp>
    </p:spTree>
    <p:extLst>
      <p:ext uri="{BB962C8B-B14F-4D97-AF65-F5344CB8AC3E}">
        <p14:creationId xmlns:p14="http://schemas.microsoft.com/office/powerpoint/2010/main" val="303485892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None/>
            </a:pPr>
            <a:r>
              <a:rPr lang="de-DE" dirty="0" smtClean="0">
                <a:solidFill>
                  <a:schemeClr val="bg2"/>
                </a:solidFill>
              </a:rPr>
              <a:t>1980er Jahre: Xerox </a:t>
            </a:r>
            <a:r>
              <a:rPr lang="de-DE" dirty="0">
                <a:solidFill>
                  <a:schemeClr val="bg2"/>
                </a:solidFill>
              </a:rPr>
              <a:t>PARC &amp; Sun </a:t>
            </a:r>
            <a:r>
              <a:rPr lang="de-DE" dirty="0" smtClean="0">
                <a:solidFill>
                  <a:schemeClr val="bg2"/>
                </a:solidFill>
              </a:rPr>
              <a:t>Microsystems</a:t>
            </a:r>
          </a:p>
          <a:p>
            <a:pPr marL="0" indent="0">
              <a:buNone/>
            </a:pPr>
            <a:r>
              <a:rPr lang="de-DE" dirty="0" smtClean="0">
                <a:solidFill>
                  <a:schemeClr val="bg2"/>
                </a:solidFill>
              </a:rPr>
              <a:t>Ziel: mehr Freiheit als bei OO-Sprachen wie Smalltalk</a:t>
            </a:r>
          </a:p>
          <a:p>
            <a:pPr marL="0" indent="0">
              <a:buNone/>
            </a:pPr>
            <a:r>
              <a:rPr lang="de-DE" dirty="0" smtClean="0">
                <a:solidFill>
                  <a:schemeClr val="bg2"/>
                </a:solidFill>
              </a:rPr>
              <a:t>Wenige </a:t>
            </a:r>
            <a:r>
              <a:rPr lang="de-DE" dirty="0" err="1" smtClean="0">
                <a:solidFill>
                  <a:schemeClr val="bg2"/>
                </a:solidFill>
              </a:rPr>
              <a:t>Konstrukte</a:t>
            </a:r>
            <a:r>
              <a:rPr lang="de-DE" dirty="0" smtClean="0">
                <a:solidFill>
                  <a:schemeClr val="bg2"/>
                </a:solidFill>
              </a:rPr>
              <a:t>:</a:t>
            </a:r>
          </a:p>
          <a:p>
            <a:pPr>
              <a:buClr>
                <a:schemeClr val="bg1"/>
              </a:buClr>
            </a:pPr>
            <a:r>
              <a:rPr lang="de-DE" dirty="0" smtClean="0">
                <a:solidFill>
                  <a:schemeClr val="bg1"/>
                </a:solidFill>
              </a:rPr>
              <a:t>Slots</a:t>
            </a:r>
            <a:endParaRPr lang="de-DE" dirty="0">
              <a:solidFill>
                <a:schemeClr val="bg1"/>
              </a:solidFill>
            </a:endParaRPr>
          </a:p>
          <a:p>
            <a:pPr>
              <a:buClr>
                <a:schemeClr val="bg1"/>
              </a:buClr>
            </a:pPr>
            <a:r>
              <a:rPr lang="de-DE" dirty="0" err="1" smtClean="0">
                <a:solidFill>
                  <a:schemeClr val="bg1"/>
                </a:solidFill>
              </a:rPr>
              <a:t>Traits</a:t>
            </a:r>
            <a:endParaRPr lang="de-DE" dirty="0" smtClean="0">
              <a:solidFill>
                <a:schemeClr val="bg1"/>
              </a:solidFill>
            </a:endParaRPr>
          </a:p>
          <a:p>
            <a:pPr>
              <a:buClr>
                <a:schemeClr val="bg1"/>
              </a:buClr>
            </a:pPr>
            <a:r>
              <a:rPr lang="de-DE" dirty="0" smtClean="0">
                <a:solidFill>
                  <a:schemeClr val="bg1"/>
                </a:solidFill>
              </a:rPr>
              <a:t>Prototypen</a:t>
            </a:r>
          </a:p>
          <a:p>
            <a:pPr>
              <a:buClr>
                <a:schemeClr val="bg1"/>
              </a:buClr>
            </a:pPr>
            <a:r>
              <a:rPr lang="de-DE" dirty="0" smtClean="0">
                <a:solidFill>
                  <a:schemeClr val="bg1"/>
                </a:solidFill>
              </a:rPr>
              <a:t>keine Typen </a:t>
            </a:r>
            <a:r>
              <a:rPr lang="de-DE" dirty="0" smtClean="0">
                <a:solidFill>
                  <a:schemeClr val="bg2"/>
                </a:solidFill>
              </a:rPr>
              <a:t>und Klassen</a:t>
            </a:r>
            <a:endParaRPr lang="de-DE" dirty="0">
              <a:solidFill>
                <a:schemeClr val="bg2"/>
              </a:solidFill>
            </a:endParaRPr>
          </a:p>
        </p:txBody>
      </p:sp>
      <p:sp>
        <p:nvSpPr>
          <p:cNvPr id="3" name="Titel 2"/>
          <p:cNvSpPr>
            <a:spLocks noGrp="1"/>
          </p:cNvSpPr>
          <p:nvPr>
            <p:ph type="title"/>
          </p:nvPr>
        </p:nvSpPr>
        <p:spPr/>
        <p:txBody>
          <a:bodyPr>
            <a:normAutofit/>
            <a:scene3d>
              <a:camera prst="orthographicFront"/>
              <a:lightRig rig="soft" dir="tl">
                <a:rot lat="0" lon="0" rev="0"/>
              </a:lightRig>
            </a:scene3d>
            <a:sp3d contourW="25400" prstMaterial="matte">
              <a:contourClr>
                <a:schemeClr val="accent2">
                  <a:tint val="20000"/>
                </a:schemeClr>
              </a:contourClr>
            </a:sp3d>
          </a:bodyPr>
          <a:lstStyle/>
          <a:p>
            <a:r>
              <a:rPr lang="de-DE" dirty="0" err="1" smtClean="0">
                <a:solidFill>
                  <a:srgbClr val="FFFFFF"/>
                </a:solidFill>
              </a:rPr>
              <a:t>Self</a:t>
            </a:r>
            <a:r>
              <a:rPr lang="de-DE" dirty="0" smtClean="0">
                <a:solidFill>
                  <a:srgbClr val="FFFFFF"/>
                </a:solidFill>
              </a:rPr>
              <a:t>: The Power </a:t>
            </a:r>
            <a:r>
              <a:rPr lang="de-DE" dirty="0" err="1" smtClean="0">
                <a:solidFill>
                  <a:srgbClr val="FFFFFF"/>
                </a:solidFill>
              </a:rPr>
              <a:t>of</a:t>
            </a:r>
            <a:r>
              <a:rPr lang="de-DE" dirty="0" smtClean="0">
                <a:solidFill>
                  <a:srgbClr val="FFFFFF"/>
                </a:solidFill>
              </a:rPr>
              <a:t> </a:t>
            </a:r>
            <a:r>
              <a:rPr lang="de-DE" dirty="0" err="1" smtClean="0">
                <a:solidFill>
                  <a:srgbClr val="FFFFFF"/>
                </a:solidFill>
              </a:rPr>
              <a:t>Simplicity</a:t>
            </a:r>
            <a:endParaRPr lang="de-DE" spc="50" dirty="0">
              <a:ln w="11430"/>
              <a:solidFill>
                <a:srgbClr val="FFFFFF"/>
              </a:solidFill>
              <a:effectLst>
                <a:outerShdw blurRad="76200" dist="50800" dir="5400000" algn="tl" rotWithShape="0">
                  <a:srgbClr val="000000">
                    <a:alpha val="65000"/>
                  </a:srgbClr>
                </a:outerShdw>
              </a:effectLst>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2930288716"/>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pPr marL="0" indent="0">
              <a:buNone/>
            </a:pPr>
            <a:r>
              <a:rPr lang="de-DE" dirty="0" smtClean="0"/>
              <a:t>Das </a:t>
            </a:r>
            <a:r>
              <a:rPr lang="de-DE" dirty="0"/>
              <a:t>Array </a:t>
            </a:r>
            <a:r>
              <a:rPr lang="de-DE" dirty="0" err="1"/>
              <a:t>arguments</a:t>
            </a:r>
            <a:r>
              <a:rPr lang="de-DE" dirty="0"/>
              <a:t> ist kein echtes Array. Es hat zwar ein </a:t>
            </a:r>
            <a:r>
              <a:rPr lang="de-DE" dirty="0" err="1"/>
              <a:t>length</a:t>
            </a:r>
            <a:r>
              <a:rPr lang="de-DE" dirty="0"/>
              <a:t>-Attribut und man kann über dieses iterieren, allerdings fehlen ihm die Methoden eines echten Array-</a:t>
            </a:r>
            <a:r>
              <a:rPr lang="de-DE" dirty="0" smtClean="0"/>
              <a:t>Objekts.</a:t>
            </a:r>
            <a:endParaRPr lang="de-DE" dirty="0"/>
          </a:p>
        </p:txBody>
      </p:sp>
      <p:sp>
        <p:nvSpPr>
          <p:cNvPr id="4" name="Titel 3"/>
          <p:cNvSpPr>
            <a:spLocks noGrp="1"/>
          </p:cNvSpPr>
          <p:nvPr>
            <p:ph type="title"/>
          </p:nvPr>
        </p:nvSpPr>
        <p:spPr/>
        <p:txBody>
          <a:bodyPr/>
          <a:lstStyle/>
          <a:p>
            <a:r>
              <a:rPr lang="de-DE" dirty="0" smtClean="0"/>
              <a:t>Fallstricke des Bonusparameters</a:t>
            </a:r>
            <a:endParaRPr lang="de-DE" dirty="0"/>
          </a:p>
        </p:txBody>
      </p:sp>
    </p:spTree>
    <p:extLst>
      <p:ext uri="{BB962C8B-B14F-4D97-AF65-F5344CB8AC3E}">
        <p14:creationId xmlns:p14="http://schemas.microsoft.com/office/powerpoint/2010/main" val="749803045"/>
      </p:ext>
    </p:extLst>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3"/>
          <p:cNvSpPr>
            <a:spLocks noGrp="1"/>
          </p:cNvSpPr>
          <p:nvPr>
            <p:ph idx="1"/>
          </p:nvPr>
        </p:nvSpPr>
        <p:spPr/>
        <p:txBody>
          <a:bodyPr>
            <a:normAutofit lnSpcReduction="10000"/>
          </a:bodyPr>
          <a:lstStyle/>
          <a:p>
            <a:r>
              <a:rPr lang="en-GB" dirty="0"/>
              <a:t>// http://</a:t>
            </a:r>
            <a:r>
              <a:rPr lang="en-GB" dirty="0" err="1"/>
              <a:t>jsfiddle.net</a:t>
            </a:r>
            <a:r>
              <a:rPr lang="en-GB" dirty="0"/>
              <a:t>/</a:t>
            </a:r>
            <a:r>
              <a:rPr lang="en-GB" dirty="0" err="1"/>
              <a:t>oochs</a:t>
            </a:r>
            <a:r>
              <a:rPr lang="en-GB" dirty="0"/>
              <a:t>/</a:t>
            </a:r>
            <a:r>
              <a:rPr lang="en-GB" dirty="0" err="1"/>
              <a:t>dMpUv</a:t>
            </a:r>
            <a:r>
              <a:rPr lang="en-GB" dirty="0"/>
              <a:t>/</a:t>
            </a:r>
          </a:p>
          <a:p>
            <a:r>
              <a:rPr lang="en-GB" dirty="0" smtClean="0"/>
              <a:t>function plus (</a:t>
            </a:r>
            <a:r>
              <a:rPr lang="en-GB" dirty="0"/>
              <a:t>argument) {</a:t>
            </a:r>
            <a:endParaRPr lang="de-DE" dirty="0"/>
          </a:p>
          <a:p>
            <a:r>
              <a:rPr lang="en-GB" dirty="0"/>
              <a:t>	if (</a:t>
            </a:r>
            <a:r>
              <a:rPr lang="en-GB" dirty="0" err="1"/>
              <a:t>typeof</a:t>
            </a:r>
            <a:r>
              <a:rPr lang="en-GB" dirty="0"/>
              <a:t> argument !== "object") {</a:t>
            </a:r>
            <a:endParaRPr lang="de-DE" dirty="0"/>
          </a:p>
          <a:p>
            <a:r>
              <a:rPr lang="en-GB" dirty="0"/>
              <a:t>		throw("Argument not given");</a:t>
            </a:r>
            <a:endParaRPr lang="de-DE" dirty="0"/>
          </a:p>
          <a:p>
            <a:r>
              <a:rPr lang="en-GB" dirty="0"/>
              <a:t>	}</a:t>
            </a:r>
            <a:endParaRPr lang="de-DE" dirty="0"/>
          </a:p>
          <a:p>
            <a:r>
              <a:rPr lang="en-GB" dirty="0"/>
              <a:t>	</a:t>
            </a:r>
            <a:r>
              <a:rPr lang="en-GB" dirty="0" err="1" smtClean="0"/>
              <a:t>argument.a</a:t>
            </a:r>
            <a:r>
              <a:rPr lang="en-GB" dirty="0" smtClean="0"/>
              <a:t> </a:t>
            </a:r>
            <a:r>
              <a:rPr lang="en-GB" dirty="0"/>
              <a:t>= </a:t>
            </a:r>
            <a:r>
              <a:rPr lang="en-GB" dirty="0" err="1" smtClean="0"/>
              <a:t>argument.a</a:t>
            </a:r>
            <a:r>
              <a:rPr lang="en-GB" dirty="0" smtClean="0"/>
              <a:t> </a:t>
            </a:r>
            <a:r>
              <a:rPr lang="en-GB" dirty="0"/>
              <a:t>|| 0;</a:t>
            </a:r>
            <a:endParaRPr lang="de-DE" dirty="0"/>
          </a:p>
          <a:p>
            <a:r>
              <a:rPr lang="en-GB" dirty="0"/>
              <a:t>	</a:t>
            </a:r>
            <a:r>
              <a:rPr lang="en-GB" dirty="0" err="1" smtClean="0"/>
              <a:t>argument.b</a:t>
            </a:r>
            <a:r>
              <a:rPr lang="en-GB" dirty="0" smtClean="0"/>
              <a:t> </a:t>
            </a:r>
            <a:r>
              <a:rPr lang="en-GB" dirty="0"/>
              <a:t>= </a:t>
            </a:r>
            <a:r>
              <a:rPr lang="en-GB" dirty="0" err="1" smtClean="0"/>
              <a:t>argument.b</a:t>
            </a:r>
            <a:r>
              <a:rPr lang="en-GB" dirty="0" smtClean="0"/>
              <a:t> </a:t>
            </a:r>
            <a:r>
              <a:rPr lang="en-GB" dirty="0"/>
              <a:t>|| 0;</a:t>
            </a:r>
            <a:endParaRPr lang="de-DE" dirty="0"/>
          </a:p>
          <a:p>
            <a:r>
              <a:rPr lang="en-GB" dirty="0"/>
              <a:t>	return </a:t>
            </a:r>
            <a:r>
              <a:rPr lang="en-GB" dirty="0" err="1" smtClean="0"/>
              <a:t>argument.a</a:t>
            </a:r>
            <a:r>
              <a:rPr lang="en-GB" dirty="0" smtClean="0"/>
              <a:t> </a:t>
            </a:r>
            <a:r>
              <a:rPr lang="en-GB" dirty="0"/>
              <a:t>+ </a:t>
            </a:r>
            <a:r>
              <a:rPr lang="en-GB" dirty="0" err="1" smtClean="0"/>
              <a:t>argument.b</a:t>
            </a:r>
            <a:r>
              <a:rPr lang="en-GB" dirty="0" smtClean="0"/>
              <a:t>;</a:t>
            </a:r>
            <a:endParaRPr lang="de-DE" dirty="0"/>
          </a:p>
          <a:p>
            <a:r>
              <a:rPr lang="en-GB" dirty="0"/>
              <a:t>}</a:t>
            </a:r>
            <a:endParaRPr lang="de-DE" dirty="0"/>
          </a:p>
          <a:p>
            <a:r>
              <a:rPr lang="en-GB" dirty="0"/>
              <a:t> </a:t>
            </a:r>
            <a:endParaRPr lang="en-GB" dirty="0" smtClean="0"/>
          </a:p>
          <a:p>
            <a:r>
              <a:rPr lang="en-GB" dirty="0" smtClean="0"/>
              <a:t>plus({a:23, b:42});</a:t>
            </a:r>
            <a:endParaRPr lang="de-DE" dirty="0"/>
          </a:p>
          <a:p>
            <a:endParaRPr lang="de-DE" dirty="0"/>
          </a:p>
        </p:txBody>
      </p:sp>
      <p:sp>
        <p:nvSpPr>
          <p:cNvPr id="3" name="Titel 2"/>
          <p:cNvSpPr>
            <a:spLocks noGrp="1"/>
          </p:cNvSpPr>
          <p:nvPr>
            <p:ph type="title"/>
          </p:nvPr>
        </p:nvSpPr>
        <p:spPr/>
        <p:txBody>
          <a:bodyPr/>
          <a:lstStyle/>
          <a:p>
            <a:r>
              <a:rPr lang="de-DE" dirty="0" smtClean="0"/>
              <a:t>Konfigurationsobjekt &amp; Fallbacks</a:t>
            </a:r>
            <a:endParaRPr lang="de-DE" dirty="0"/>
          </a:p>
        </p:txBody>
      </p:sp>
    </p:spTree>
    <p:extLst>
      <p:ext uri="{BB962C8B-B14F-4D97-AF65-F5344CB8AC3E}">
        <p14:creationId xmlns:p14="http://schemas.microsoft.com/office/powerpoint/2010/main" val="3019947219"/>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Inhaltsplatzhalter 5"/>
          <p:cNvSpPr>
            <a:spLocks noGrp="1"/>
          </p:cNvSpPr>
          <p:nvPr>
            <p:ph idx="1"/>
          </p:nvPr>
        </p:nvSpPr>
        <p:spPr/>
        <p:txBody>
          <a:bodyPr/>
          <a:lstStyle/>
          <a:p>
            <a:r>
              <a:rPr lang="de-DE" dirty="0" err="1"/>
              <a:t>var</a:t>
            </a:r>
            <a:r>
              <a:rPr lang="de-DE" dirty="0"/>
              <a:t> </a:t>
            </a:r>
            <a:r>
              <a:rPr lang="de-DE" dirty="0" err="1"/>
              <a:t>anon</a:t>
            </a:r>
            <a:r>
              <a:rPr lang="de-DE" dirty="0"/>
              <a:t> = </a:t>
            </a:r>
            <a:r>
              <a:rPr lang="de-DE" dirty="0" err="1"/>
              <a:t>function</a:t>
            </a:r>
            <a:r>
              <a:rPr lang="de-DE" dirty="0"/>
              <a:t> () {</a:t>
            </a:r>
          </a:p>
          <a:p>
            <a:r>
              <a:rPr lang="de-DE" dirty="0"/>
              <a:t>	</a:t>
            </a:r>
            <a:r>
              <a:rPr lang="de-DE" dirty="0" err="1" smtClean="0"/>
              <a:t>return</a:t>
            </a:r>
            <a:r>
              <a:rPr lang="de-DE" dirty="0" smtClean="0"/>
              <a:t>(</a:t>
            </a:r>
            <a:r>
              <a:rPr lang="de-DE" dirty="0"/>
              <a:t>"</a:t>
            </a:r>
            <a:r>
              <a:rPr lang="de-DE" dirty="0" err="1"/>
              <a:t>anonymous</a:t>
            </a:r>
            <a:r>
              <a:rPr lang="de-DE" dirty="0"/>
              <a:t>"); </a:t>
            </a:r>
          </a:p>
          <a:p>
            <a:r>
              <a:rPr lang="de-DE" dirty="0"/>
              <a:t>}</a:t>
            </a:r>
          </a:p>
          <a:p>
            <a:r>
              <a:rPr lang="de-DE" dirty="0" err="1"/>
              <a:t>anon</a:t>
            </a:r>
            <a:r>
              <a:rPr lang="de-DE" dirty="0"/>
              <a:t>(); // </a:t>
            </a:r>
            <a:r>
              <a:rPr lang="de-DE" dirty="0" err="1"/>
              <a:t>anonymous</a:t>
            </a:r>
            <a:endParaRPr lang="de-DE" dirty="0"/>
          </a:p>
          <a:p>
            <a:endParaRPr lang="de-DE" dirty="0"/>
          </a:p>
        </p:txBody>
      </p:sp>
      <p:sp>
        <p:nvSpPr>
          <p:cNvPr id="4" name="Titel 3"/>
          <p:cNvSpPr>
            <a:spLocks noGrp="1"/>
          </p:cNvSpPr>
          <p:nvPr>
            <p:ph type="title"/>
          </p:nvPr>
        </p:nvSpPr>
        <p:spPr/>
        <p:txBody>
          <a:bodyPr/>
          <a:lstStyle/>
          <a:p>
            <a:r>
              <a:rPr lang="de-DE" dirty="0" smtClean="0"/>
              <a:t>Anonyme Funktionen</a:t>
            </a:r>
            <a:endParaRPr lang="de-DE" dirty="0"/>
          </a:p>
        </p:txBody>
      </p:sp>
    </p:spTree>
    <p:extLst>
      <p:ext uri="{BB962C8B-B14F-4D97-AF65-F5344CB8AC3E}">
        <p14:creationId xmlns:p14="http://schemas.microsoft.com/office/powerpoint/2010/main" val="3250768699"/>
      </p:ext>
    </p:extLst>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en-US" dirty="0" smtClean="0"/>
              <a:t>// immediate function</a:t>
            </a:r>
          </a:p>
          <a:p>
            <a:r>
              <a:rPr lang="en-US" dirty="0" smtClean="0"/>
              <a:t>(</a:t>
            </a:r>
            <a:r>
              <a:rPr lang="en-US" dirty="0"/>
              <a:t>function() {</a:t>
            </a:r>
          </a:p>
          <a:p>
            <a:r>
              <a:rPr lang="en-US" dirty="0"/>
              <a:t>	</a:t>
            </a:r>
            <a:r>
              <a:rPr lang="en-US" dirty="0" err="1"/>
              <a:t>var</a:t>
            </a:r>
            <a:r>
              <a:rPr lang="en-US" dirty="0"/>
              <a:t> x = 1;</a:t>
            </a:r>
          </a:p>
          <a:p>
            <a:r>
              <a:rPr lang="en-US" dirty="0"/>
              <a:t>	</a:t>
            </a:r>
            <a:r>
              <a:rPr lang="en-US" dirty="0" err="1"/>
              <a:t>var</a:t>
            </a:r>
            <a:r>
              <a:rPr lang="en-US" dirty="0"/>
              <a:t> y = 2;</a:t>
            </a:r>
          </a:p>
          <a:p>
            <a:r>
              <a:rPr lang="en-US" dirty="0"/>
              <a:t>	return x + y; </a:t>
            </a:r>
          </a:p>
          <a:p>
            <a:r>
              <a:rPr lang="en-US" dirty="0"/>
              <a:t>})(</a:t>
            </a:r>
            <a:r>
              <a:rPr lang="en-US" dirty="0" smtClean="0"/>
              <a:t>)</a:t>
            </a:r>
            <a:endParaRPr lang="en-US" dirty="0"/>
          </a:p>
          <a:p>
            <a:endParaRPr lang="de-DE" dirty="0"/>
          </a:p>
        </p:txBody>
      </p:sp>
      <p:sp>
        <p:nvSpPr>
          <p:cNvPr id="3" name="Titel 2"/>
          <p:cNvSpPr>
            <a:spLocks noGrp="1"/>
          </p:cNvSpPr>
          <p:nvPr>
            <p:ph type="title"/>
          </p:nvPr>
        </p:nvSpPr>
        <p:spPr/>
        <p:txBody>
          <a:bodyPr/>
          <a:lstStyle/>
          <a:p>
            <a:r>
              <a:rPr lang="de-DE" dirty="0" smtClean="0"/>
              <a:t>Immediate </a:t>
            </a:r>
            <a:r>
              <a:rPr lang="de-DE" dirty="0" err="1" smtClean="0"/>
              <a:t>Functions</a:t>
            </a:r>
            <a:endParaRPr lang="de-DE" dirty="0"/>
          </a:p>
        </p:txBody>
      </p:sp>
    </p:spTree>
    <p:extLst>
      <p:ext uri="{BB962C8B-B14F-4D97-AF65-F5344CB8AC3E}">
        <p14:creationId xmlns:p14="http://schemas.microsoft.com/office/powerpoint/2010/main" val="3462659376"/>
      </p:ext>
    </p:extLst>
  </p:cSld>
  <p:clrMapOvr>
    <a:masterClrMapping/>
  </p:clrMapOvr>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en-US" dirty="0" smtClean="0"/>
              <a:t>// immediate function with parameters</a:t>
            </a:r>
          </a:p>
          <a:p>
            <a:r>
              <a:rPr lang="en-US" dirty="0" smtClean="0"/>
              <a:t>(</a:t>
            </a:r>
            <a:r>
              <a:rPr lang="en-US" dirty="0"/>
              <a:t>function(x, y) {</a:t>
            </a:r>
          </a:p>
          <a:p>
            <a:r>
              <a:rPr lang="en-US" dirty="0"/>
              <a:t>	return x + y; </a:t>
            </a:r>
          </a:p>
          <a:p>
            <a:r>
              <a:rPr lang="en-US" dirty="0"/>
              <a:t>})(1, 2</a:t>
            </a:r>
            <a:r>
              <a:rPr lang="en-US" dirty="0" smtClean="0"/>
              <a:t>); // 3 </a:t>
            </a:r>
            <a:endParaRPr lang="en-US" dirty="0"/>
          </a:p>
          <a:p>
            <a:endParaRPr lang="de-DE" dirty="0"/>
          </a:p>
        </p:txBody>
      </p:sp>
      <p:sp>
        <p:nvSpPr>
          <p:cNvPr id="4" name="Titel 3"/>
          <p:cNvSpPr>
            <a:spLocks noGrp="1"/>
          </p:cNvSpPr>
          <p:nvPr>
            <p:ph type="title"/>
          </p:nvPr>
        </p:nvSpPr>
        <p:spPr/>
        <p:txBody>
          <a:bodyPr/>
          <a:lstStyle/>
          <a:p>
            <a:r>
              <a:rPr lang="de-DE" dirty="0" smtClean="0"/>
              <a:t>Immediate </a:t>
            </a:r>
            <a:r>
              <a:rPr lang="de-DE" dirty="0" err="1" smtClean="0"/>
              <a:t>Functions</a:t>
            </a:r>
            <a:endParaRPr lang="de-DE" dirty="0"/>
          </a:p>
        </p:txBody>
      </p:sp>
    </p:spTree>
    <p:extLst>
      <p:ext uri="{BB962C8B-B14F-4D97-AF65-F5344CB8AC3E}">
        <p14:creationId xmlns:p14="http://schemas.microsoft.com/office/powerpoint/2010/main" val="2436397337"/>
      </p:ext>
    </p:extLst>
  </p:cSld>
  <p:clrMapOvr>
    <a:masterClrMapping/>
  </p:clrMapOvr>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pPr marL="0" indent="0">
              <a:buNone/>
            </a:pPr>
            <a:r>
              <a:rPr lang="de-DE" dirty="0" smtClean="0"/>
              <a:t>Funktionen sind gleichwertig zu Objekten</a:t>
            </a:r>
            <a:r>
              <a:rPr lang="de-DE" dirty="0" smtClean="0"/>
              <a:t>.</a:t>
            </a:r>
            <a:endParaRPr lang="de-DE" dirty="0"/>
          </a:p>
          <a:p>
            <a:pPr marL="0" indent="0">
              <a:buNone/>
            </a:pPr>
            <a:r>
              <a:rPr lang="de-DE" dirty="0" smtClean="0"/>
              <a:t>Funktionen können als Parameter on eine andere Funktion übergeben und auch als Rückgabewert zurückgegeben werden.</a:t>
            </a:r>
            <a:endParaRPr lang="de-DE" dirty="0"/>
          </a:p>
        </p:txBody>
      </p:sp>
      <p:sp>
        <p:nvSpPr>
          <p:cNvPr id="4" name="Titel 3"/>
          <p:cNvSpPr>
            <a:spLocks noGrp="1"/>
          </p:cNvSpPr>
          <p:nvPr>
            <p:ph type="title"/>
          </p:nvPr>
        </p:nvSpPr>
        <p:spPr/>
        <p:txBody>
          <a:bodyPr/>
          <a:lstStyle/>
          <a:p>
            <a:r>
              <a:rPr lang="de-DE" dirty="0" smtClean="0"/>
              <a:t>Funktionen</a:t>
            </a:r>
            <a:endParaRPr lang="de-DE" dirty="0"/>
          </a:p>
        </p:txBody>
      </p:sp>
    </p:spTree>
    <p:extLst>
      <p:ext uri="{BB962C8B-B14F-4D97-AF65-F5344CB8AC3E}">
        <p14:creationId xmlns:p14="http://schemas.microsoft.com/office/powerpoint/2010/main" val="485378611"/>
      </p:ext>
    </p:extLst>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fontScale="92500" lnSpcReduction="20000"/>
          </a:bodyPr>
          <a:lstStyle/>
          <a:p>
            <a:r>
              <a:rPr lang="de-DE" dirty="0"/>
              <a:t>//     Sortiere ein Array mit einer anonymen Funktion als Sortiervorschrift    </a:t>
            </a:r>
          </a:p>
          <a:p>
            <a:r>
              <a:rPr lang="de-DE" dirty="0" err="1"/>
              <a:t>var</a:t>
            </a:r>
            <a:r>
              <a:rPr lang="de-DE" dirty="0"/>
              <a:t> </a:t>
            </a:r>
            <a:r>
              <a:rPr lang="de-DE" dirty="0" err="1"/>
              <a:t>numbers</a:t>
            </a:r>
            <a:r>
              <a:rPr lang="de-DE" dirty="0"/>
              <a:t> = [27, 2, 10, 4];</a:t>
            </a:r>
          </a:p>
          <a:p>
            <a:r>
              <a:rPr lang="de-DE" dirty="0" err="1"/>
              <a:t>var</a:t>
            </a:r>
            <a:r>
              <a:rPr lang="de-DE" dirty="0"/>
              <a:t> </a:t>
            </a:r>
            <a:r>
              <a:rPr lang="de-DE" dirty="0" err="1"/>
              <a:t>lexicalySortedNumbers</a:t>
            </a:r>
            <a:r>
              <a:rPr lang="de-DE" dirty="0"/>
              <a:t> = [10,2,27,4];</a:t>
            </a:r>
          </a:p>
          <a:p>
            <a:r>
              <a:rPr lang="de-DE" dirty="0" err="1"/>
              <a:t>var</a:t>
            </a:r>
            <a:r>
              <a:rPr lang="de-DE" dirty="0"/>
              <a:t> </a:t>
            </a:r>
            <a:r>
              <a:rPr lang="de-DE" dirty="0" err="1"/>
              <a:t>sortedNumbers</a:t>
            </a:r>
            <a:r>
              <a:rPr lang="de-DE" dirty="0"/>
              <a:t> = [2,4,10,27];</a:t>
            </a:r>
          </a:p>
          <a:p>
            <a:r>
              <a:rPr lang="de-DE" dirty="0" err="1" smtClean="0"/>
              <a:t>numbers.sort</a:t>
            </a:r>
            <a:r>
              <a:rPr lang="de-DE" dirty="0"/>
              <a:t>();</a:t>
            </a:r>
          </a:p>
          <a:p>
            <a:r>
              <a:rPr lang="de-DE" dirty="0" err="1" smtClean="0"/>
              <a:t>assert</a:t>
            </a:r>
            <a:r>
              <a:rPr lang="de-DE" dirty="0" smtClean="0"/>
              <a:t>(</a:t>
            </a:r>
            <a:r>
              <a:rPr lang="de-DE" dirty="0"/>
              <a:t>String(</a:t>
            </a:r>
            <a:r>
              <a:rPr lang="de-DE" dirty="0" err="1"/>
              <a:t>numbers</a:t>
            </a:r>
            <a:r>
              <a:rPr lang="de-DE" dirty="0"/>
              <a:t>) !== String(</a:t>
            </a:r>
            <a:r>
              <a:rPr lang="de-DE" dirty="0" err="1"/>
              <a:t>sortedNumbers</a:t>
            </a:r>
            <a:r>
              <a:rPr lang="de-DE" dirty="0"/>
              <a:t>)); // </a:t>
            </a:r>
            <a:r>
              <a:rPr lang="de-DE" dirty="0" err="1"/>
              <a:t>ouch</a:t>
            </a:r>
            <a:r>
              <a:rPr lang="de-DE" dirty="0"/>
              <a:t>!</a:t>
            </a:r>
          </a:p>
          <a:p>
            <a:r>
              <a:rPr lang="de-DE" dirty="0" err="1" smtClean="0"/>
              <a:t>assert</a:t>
            </a:r>
            <a:r>
              <a:rPr lang="de-DE" dirty="0" smtClean="0"/>
              <a:t>(</a:t>
            </a:r>
            <a:r>
              <a:rPr lang="de-DE" dirty="0"/>
              <a:t>String(</a:t>
            </a:r>
            <a:r>
              <a:rPr lang="de-DE" dirty="0" err="1"/>
              <a:t>numbers</a:t>
            </a:r>
            <a:r>
              <a:rPr lang="de-DE" dirty="0"/>
              <a:t>) === String(</a:t>
            </a:r>
            <a:r>
              <a:rPr lang="de-DE" dirty="0" err="1"/>
              <a:t>lexicalySortedNumbers</a:t>
            </a:r>
            <a:r>
              <a:rPr lang="de-DE" dirty="0"/>
              <a:t>));</a:t>
            </a:r>
          </a:p>
          <a:p>
            <a:r>
              <a:rPr lang="de-DE" dirty="0" smtClean="0"/>
              <a:t>/</a:t>
            </a:r>
            <a:r>
              <a:rPr lang="de-DE" dirty="0"/>
              <a:t>/ übergebe der </a:t>
            </a:r>
            <a:r>
              <a:rPr lang="de-DE" dirty="0" err="1"/>
              <a:t>sort</a:t>
            </a:r>
            <a:r>
              <a:rPr lang="de-DE" dirty="0"/>
              <a:t>-funktion eine Funktion als </a:t>
            </a:r>
            <a:r>
              <a:rPr lang="de-DE" dirty="0" err="1"/>
              <a:t>Param</a:t>
            </a:r>
            <a:r>
              <a:rPr lang="de-DE" dirty="0"/>
              <a:t>        </a:t>
            </a:r>
          </a:p>
          <a:p>
            <a:r>
              <a:rPr lang="de-DE" dirty="0" err="1"/>
              <a:t>numbers.sort</a:t>
            </a:r>
            <a:r>
              <a:rPr lang="de-DE" dirty="0"/>
              <a:t>(</a:t>
            </a:r>
            <a:r>
              <a:rPr lang="de-DE" dirty="0" err="1"/>
              <a:t>function</a:t>
            </a:r>
            <a:r>
              <a:rPr lang="de-DE" dirty="0"/>
              <a:t>(a, b) {</a:t>
            </a:r>
          </a:p>
          <a:p>
            <a:r>
              <a:rPr lang="de-DE" dirty="0"/>
              <a:t>    </a:t>
            </a:r>
            <a:r>
              <a:rPr lang="de-DE" dirty="0" err="1"/>
              <a:t>return</a:t>
            </a:r>
            <a:r>
              <a:rPr lang="de-DE" dirty="0"/>
              <a:t> a-b;</a:t>
            </a:r>
          </a:p>
          <a:p>
            <a:r>
              <a:rPr lang="de-DE" dirty="0"/>
              <a:t>});</a:t>
            </a:r>
          </a:p>
          <a:p>
            <a:r>
              <a:rPr lang="de-DE" dirty="0" err="1" smtClean="0"/>
              <a:t>assert</a:t>
            </a:r>
            <a:r>
              <a:rPr lang="de-DE" dirty="0" smtClean="0"/>
              <a:t>(</a:t>
            </a:r>
            <a:r>
              <a:rPr lang="de-DE" dirty="0"/>
              <a:t>String(</a:t>
            </a:r>
            <a:r>
              <a:rPr lang="de-DE" dirty="0" err="1"/>
              <a:t>numbers</a:t>
            </a:r>
            <a:r>
              <a:rPr lang="de-DE" dirty="0"/>
              <a:t>) === String(</a:t>
            </a:r>
            <a:r>
              <a:rPr lang="de-DE" dirty="0" err="1"/>
              <a:t>sortedNumbers</a:t>
            </a:r>
            <a:r>
              <a:rPr lang="de-DE" dirty="0"/>
              <a:t>));</a:t>
            </a:r>
            <a:endParaRPr lang="de-DE" dirty="0"/>
          </a:p>
        </p:txBody>
      </p:sp>
      <p:sp>
        <p:nvSpPr>
          <p:cNvPr id="4" name="Titel 3"/>
          <p:cNvSpPr>
            <a:spLocks noGrp="1"/>
          </p:cNvSpPr>
          <p:nvPr>
            <p:ph type="title"/>
          </p:nvPr>
        </p:nvSpPr>
        <p:spPr/>
        <p:txBody>
          <a:bodyPr/>
          <a:lstStyle/>
          <a:p>
            <a:r>
              <a:rPr lang="de-DE" dirty="0" smtClean="0"/>
              <a:t>Funktionen als Parameter</a:t>
            </a:r>
            <a:endParaRPr lang="de-DE" dirty="0"/>
          </a:p>
        </p:txBody>
      </p:sp>
    </p:spTree>
    <p:extLst>
      <p:ext uri="{BB962C8B-B14F-4D97-AF65-F5344CB8AC3E}">
        <p14:creationId xmlns:p14="http://schemas.microsoft.com/office/powerpoint/2010/main" val="1094505819"/>
      </p:ext>
    </p:extLst>
  </p:cSld>
  <p:clrMapOvr>
    <a:masterClrMapping/>
  </p:clrMapOvr>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JavaScript nutzt den </a:t>
            </a:r>
            <a:r>
              <a:rPr lang="de-DE" dirty="0" err="1" smtClean="0"/>
              <a:t>Function</a:t>
            </a:r>
            <a:r>
              <a:rPr lang="de-DE" dirty="0" smtClean="0"/>
              <a:t> </a:t>
            </a:r>
            <a:r>
              <a:rPr lang="de-DE" dirty="0" err="1" smtClean="0"/>
              <a:t>Scope</a:t>
            </a:r>
            <a:endParaRPr lang="de-DE" dirty="0"/>
          </a:p>
        </p:txBody>
      </p:sp>
      <p:sp>
        <p:nvSpPr>
          <p:cNvPr id="3" name="Titel 2"/>
          <p:cNvSpPr>
            <a:spLocks noGrp="1"/>
          </p:cNvSpPr>
          <p:nvPr>
            <p:ph type="title"/>
          </p:nvPr>
        </p:nvSpPr>
        <p:spPr/>
        <p:txBody>
          <a:bodyPr/>
          <a:lstStyle/>
          <a:p>
            <a:r>
              <a:rPr lang="de-DE" dirty="0" err="1" smtClean="0"/>
              <a:t>Scoping</a:t>
            </a:r>
            <a:endParaRPr lang="de-DE" dirty="0"/>
          </a:p>
        </p:txBody>
      </p:sp>
    </p:spTree>
    <p:extLst>
      <p:ext uri="{BB962C8B-B14F-4D97-AF65-F5344CB8AC3E}">
        <p14:creationId xmlns:p14="http://schemas.microsoft.com/office/powerpoint/2010/main" val="345875798"/>
      </p:ext>
    </p:extLst>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var</a:t>
            </a:r>
            <a:r>
              <a:rPr lang="de-DE" dirty="0"/>
              <a:t> </a:t>
            </a:r>
            <a:r>
              <a:rPr lang="de-DE" dirty="0" err="1"/>
              <a:t>somevar</a:t>
            </a:r>
            <a:r>
              <a:rPr lang="de-DE" dirty="0"/>
              <a:t> = "globale Variable";</a:t>
            </a:r>
          </a:p>
          <a:p>
            <a:r>
              <a:rPr lang="de-DE" dirty="0"/>
              <a:t>(</a:t>
            </a:r>
            <a:r>
              <a:rPr lang="de-DE" dirty="0" err="1"/>
              <a:t>function</a:t>
            </a:r>
            <a:r>
              <a:rPr lang="de-DE" dirty="0"/>
              <a:t>() {</a:t>
            </a:r>
          </a:p>
          <a:p>
            <a:r>
              <a:rPr lang="de-DE" dirty="0"/>
              <a:t>	</a:t>
            </a:r>
            <a:r>
              <a:rPr lang="de-DE" dirty="0" err="1" smtClean="0"/>
              <a:t>console.log</a:t>
            </a:r>
            <a:r>
              <a:rPr lang="de-DE" dirty="0" smtClean="0"/>
              <a:t>(</a:t>
            </a:r>
            <a:r>
              <a:rPr lang="de-DE" dirty="0" err="1"/>
              <a:t>somevar</a:t>
            </a:r>
            <a:r>
              <a:rPr lang="de-DE" dirty="0"/>
              <a:t>); // "</a:t>
            </a:r>
            <a:r>
              <a:rPr lang="de-DE" dirty="0" smtClean="0"/>
              <a:t>globale Variable</a:t>
            </a:r>
            <a:r>
              <a:rPr lang="de-DE" dirty="0"/>
              <a:t>"</a:t>
            </a:r>
          </a:p>
          <a:p>
            <a:r>
              <a:rPr lang="de-DE" dirty="0"/>
              <a:t>	</a:t>
            </a:r>
            <a:r>
              <a:rPr lang="de-DE" dirty="0" err="1"/>
              <a:t>var</a:t>
            </a:r>
            <a:r>
              <a:rPr lang="de-DE" dirty="0"/>
              <a:t> </a:t>
            </a:r>
            <a:r>
              <a:rPr lang="de-DE" dirty="0" smtClean="0"/>
              <a:t>x = </a:t>
            </a:r>
            <a:r>
              <a:rPr lang="de-DE" dirty="0"/>
              <a:t>"lokale Variable";</a:t>
            </a:r>
          </a:p>
          <a:p>
            <a:r>
              <a:rPr lang="de-DE" dirty="0"/>
              <a:t>	</a:t>
            </a:r>
            <a:r>
              <a:rPr lang="de-DE" dirty="0" err="1" smtClean="0"/>
              <a:t>console.log</a:t>
            </a:r>
            <a:r>
              <a:rPr lang="de-DE" dirty="0" smtClean="0"/>
              <a:t>(</a:t>
            </a:r>
            <a:r>
              <a:rPr lang="de-DE" dirty="0" smtClean="0"/>
              <a:t>x)</a:t>
            </a:r>
            <a:r>
              <a:rPr lang="de-DE" dirty="0"/>
              <a:t>; // lokale Variable</a:t>
            </a:r>
          </a:p>
          <a:p>
            <a:r>
              <a:rPr lang="de-DE" dirty="0"/>
              <a:t>})()</a:t>
            </a:r>
          </a:p>
          <a:p>
            <a:r>
              <a:rPr lang="de-DE" dirty="0" err="1"/>
              <a:t>console.log</a:t>
            </a:r>
            <a:r>
              <a:rPr lang="de-DE" dirty="0"/>
              <a:t>(</a:t>
            </a:r>
            <a:r>
              <a:rPr lang="de-DE" dirty="0" smtClean="0"/>
              <a:t>x); /</a:t>
            </a:r>
            <a:r>
              <a:rPr lang="de-DE" dirty="0"/>
              <a:t>/ </a:t>
            </a:r>
            <a:r>
              <a:rPr lang="de-DE" dirty="0" err="1"/>
              <a:t>ReferenceError</a:t>
            </a:r>
            <a:r>
              <a:rPr lang="de-DE" dirty="0"/>
              <a:t>: x </a:t>
            </a:r>
            <a:r>
              <a:rPr lang="de-DE" dirty="0" err="1"/>
              <a:t>is</a:t>
            </a:r>
            <a:r>
              <a:rPr lang="de-DE" dirty="0"/>
              <a:t> not </a:t>
            </a:r>
            <a:r>
              <a:rPr lang="de-DE" dirty="0" err="1"/>
              <a:t>defined</a:t>
            </a:r>
            <a:endParaRPr lang="de-DE" dirty="0"/>
          </a:p>
        </p:txBody>
      </p:sp>
      <p:sp>
        <p:nvSpPr>
          <p:cNvPr id="4" name="Titel 3"/>
          <p:cNvSpPr>
            <a:spLocks noGrp="1"/>
          </p:cNvSpPr>
          <p:nvPr>
            <p:ph type="title"/>
          </p:nvPr>
        </p:nvSpPr>
        <p:spPr/>
        <p:txBody>
          <a:bodyPr/>
          <a:lstStyle/>
          <a:p>
            <a:r>
              <a:rPr lang="de-DE" dirty="0" err="1" smtClean="0"/>
              <a:t>Scoping</a:t>
            </a:r>
            <a:endParaRPr lang="de-DE" dirty="0"/>
          </a:p>
        </p:txBody>
      </p:sp>
    </p:spTree>
    <p:extLst>
      <p:ext uri="{BB962C8B-B14F-4D97-AF65-F5344CB8AC3E}">
        <p14:creationId xmlns:p14="http://schemas.microsoft.com/office/powerpoint/2010/main" val="4238280346"/>
      </p:ext>
    </p:extLst>
  </p:cSld>
  <p:clrMapOvr>
    <a:masterClrMapping/>
  </p:clrMapOvr>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var</a:t>
            </a:r>
            <a:r>
              <a:rPr lang="de-DE" dirty="0"/>
              <a:t> </a:t>
            </a:r>
            <a:r>
              <a:rPr lang="de-DE" dirty="0" err="1"/>
              <a:t>somevar</a:t>
            </a:r>
            <a:r>
              <a:rPr lang="de-DE" dirty="0"/>
              <a:t> = "globale Variable";</a:t>
            </a:r>
          </a:p>
          <a:p>
            <a:r>
              <a:rPr lang="de-DE" dirty="0"/>
              <a:t>(</a:t>
            </a:r>
            <a:r>
              <a:rPr lang="de-DE" dirty="0" err="1"/>
              <a:t>function</a:t>
            </a:r>
            <a:r>
              <a:rPr lang="de-DE" dirty="0"/>
              <a:t>() {</a:t>
            </a:r>
          </a:p>
          <a:p>
            <a:r>
              <a:rPr lang="de-DE" dirty="0"/>
              <a:t>	</a:t>
            </a:r>
            <a:r>
              <a:rPr lang="de-DE" dirty="0" err="1" smtClean="0"/>
              <a:t>console.log</a:t>
            </a:r>
            <a:r>
              <a:rPr lang="de-DE" dirty="0" smtClean="0"/>
              <a:t>(</a:t>
            </a:r>
            <a:r>
              <a:rPr lang="de-DE" dirty="0" err="1"/>
              <a:t>somevar</a:t>
            </a:r>
            <a:r>
              <a:rPr lang="de-DE" dirty="0"/>
              <a:t>); // undefined</a:t>
            </a:r>
          </a:p>
          <a:p>
            <a:r>
              <a:rPr lang="de-DE" dirty="0"/>
              <a:t>	</a:t>
            </a:r>
            <a:r>
              <a:rPr lang="de-DE" dirty="0" err="1"/>
              <a:t>var</a:t>
            </a:r>
            <a:r>
              <a:rPr lang="de-DE" dirty="0"/>
              <a:t> </a:t>
            </a:r>
            <a:r>
              <a:rPr lang="de-DE" dirty="0" err="1"/>
              <a:t>somevar</a:t>
            </a:r>
            <a:r>
              <a:rPr lang="de-DE" dirty="0"/>
              <a:t> = "lokale Variable";</a:t>
            </a:r>
          </a:p>
          <a:p>
            <a:r>
              <a:rPr lang="de-DE" dirty="0"/>
              <a:t>	</a:t>
            </a:r>
            <a:r>
              <a:rPr lang="de-DE" dirty="0" err="1" smtClean="0"/>
              <a:t>console.log</a:t>
            </a:r>
            <a:r>
              <a:rPr lang="de-DE" dirty="0" smtClean="0"/>
              <a:t>(</a:t>
            </a:r>
            <a:r>
              <a:rPr lang="de-DE" dirty="0" err="1"/>
              <a:t>somevar</a:t>
            </a:r>
            <a:r>
              <a:rPr lang="de-DE" dirty="0"/>
              <a:t>); // lokale Variable</a:t>
            </a:r>
          </a:p>
          <a:p>
            <a:r>
              <a:rPr lang="de-DE" dirty="0"/>
              <a:t>})()</a:t>
            </a:r>
          </a:p>
          <a:p>
            <a:endParaRPr lang="de-DE" dirty="0"/>
          </a:p>
        </p:txBody>
      </p:sp>
      <p:sp>
        <p:nvSpPr>
          <p:cNvPr id="4" name="Titel 3"/>
          <p:cNvSpPr>
            <a:spLocks noGrp="1"/>
          </p:cNvSpPr>
          <p:nvPr>
            <p:ph type="title"/>
          </p:nvPr>
        </p:nvSpPr>
        <p:spPr/>
        <p:txBody>
          <a:bodyPr/>
          <a:lstStyle/>
          <a:p>
            <a:r>
              <a:rPr lang="de-DE" dirty="0" err="1" smtClean="0"/>
              <a:t>Hoisting</a:t>
            </a:r>
            <a:endParaRPr lang="de-DE" dirty="0"/>
          </a:p>
        </p:txBody>
      </p:sp>
    </p:spTree>
    <p:extLst>
      <p:ext uri="{BB962C8B-B14F-4D97-AF65-F5344CB8AC3E}">
        <p14:creationId xmlns:p14="http://schemas.microsoft.com/office/powerpoint/2010/main" val="145259572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Clr>
                <a:schemeClr val="bg1"/>
              </a:buClr>
              <a:buNone/>
            </a:pPr>
            <a:r>
              <a:rPr lang="de-DE" dirty="0" smtClean="0">
                <a:solidFill>
                  <a:schemeClr val="bg1"/>
                </a:solidFill>
              </a:rPr>
              <a:t>Keine </a:t>
            </a:r>
            <a:r>
              <a:rPr lang="de-DE" dirty="0">
                <a:solidFill>
                  <a:schemeClr val="bg1"/>
                </a:solidFill>
              </a:rPr>
              <a:t>Unterscheidung zwischen </a:t>
            </a:r>
            <a:endParaRPr lang="de-DE" dirty="0" smtClean="0">
              <a:solidFill>
                <a:schemeClr val="bg1"/>
              </a:solidFill>
            </a:endParaRPr>
          </a:p>
          <a:p>
            <a:pPr>
              <a:buClr>
                <a:schemeClr val="bg1"/>
              </a:buClr>
            </a:pPr>
            <a:r>
              <a:rPr lang="de-DE" dirty="0" smtClean="0">
                <a:solidFill>
                  <a:schemeClr val="bg1"/>
                </a:solidFill>
              </a:rPr>
              <a:t>dem </a:t>
            </a:r>
            <a:r>
              <a:rPr lang="de-DE" dirty="0">
                <a:solidFill>
                  <a:schemeClr val="bg1"/>
                </a:solidFill>
              </a:rPr>
              <a:t>Verhalten eines Objekts </a:t>
            </a:r>
            <a:r>
              <a:rPr lang="de-DE" dirty="0" smtClean="0">
                <a:solidFill>
                  <a:schemeClr val="bg1"/>
                </a:solidFill>
              </a:rPr>
              <a:t>(Methoden </a:t>
            </a:r>
            <a:r>
              <a:rPr lang="de-DE" dirty="0">
                <a:solidFill>
                  <a:schemeClr val="bg1"/>
                </a:solidFill>
              </a:rPr>
              <a:t>einer Klasse) </a:t>
            </a:r>
            <a:endParaRPr lang="de-DE" dirty="0" smtClean="0">
              <a:solidFill>
                <a:schemeClr val="bg1"/>
              </a:solidFill>
            </a:endParaRPr>
          </a:p>
          <a:p>
            <a:pPr>
              <a:buClr>
                <a:schemeClr val="bg1"/>
              </a:buClr>
            </a:pPr>
            <a:r>
              <a:rPr lang="de-DE" dirty="0" smtClean="0">
                <a:solidFill>
                  <a:schemeClr val="bg1"/>
                </a:solidFill>
              </a:rPr>
              <a:t>dem </a:t>
            </a:r>
            <a:r>
              <a:rPr lang="de-DE" dirty="0">
                <a:solidFill>
                  <a:schemeClr val="bg1"/>
                </a:solidFill>
              </a:rPr>
              <a:t>Zustand des Objekts </a:t>
            </a:r>
            <a:r>
              <a:rPr lang="de-DE" dirty="0" smtClean="0">
                <a:solidFill>
                  <a:schemeClr val="bg1"/>
                </a:solidFill>
              </a:rPr>
              <a:t>(Eigenschaften einer Klasse)</a:t>
            </a:r>
          </a:p>
          <a:p>
            <a:pPr>
              <a:buClr>
                <a:schemeClr val="bg1"/>
              </a:buClr>
            </a:pPr>
            <a:endParaRPr lang="de-DE" dirty="0">
              <a:solidFill>
                <a:schemeClr val="bg1"/>
              </a:solidFill>
            </a:endParaRPr>
          </a:p>
          <a:p>
            <a:pPr marL="0" indent="0">
              <a:buClr>
                <a:schemeClr val="bg1"/>
              </a:buClr>
              <a:buNone/>
            </a:pPr>
            <a:r>
              <a:rPr lang="de-DE" dirty="0" smtClean="0">
                <a:solidFill>
                  <a:schemeClr val="bg1"/>
                </a:solidFill>
              </a:rPr>
              <a:t>Ein Objekt besteht aus Slots.</a:t>
            </a:r>
          </a:p>
          <a:p>
            <a:pPr>
              <a:buClr>
                <a:schemeClr val="bg1"/>
              </a:buClr>
            </a:pPr>
            <a:r>
              <a:rPr lang="de-DE" dirty="0" smtClean="0">
                <a:solidFill>
                  <a:schemeClr val="bg1"/>
                </a:solidFill>
              </a:rPr>
              <a:t>Slots haben einen Namen.</a:t>
            </a:r>
          </a:p>
          <a:p>
            <a:pPr>
              <a:buClr>
                <a:schemeClr val="bg1"/>
              </a:buClr>
            </a:pPr>
            <a:r>
              <a:rPr lang="de-DE" dirty="0" smtClean="0">
                <a:solidFill>
                  <a:schemeClr val="bg1"/>
                </a:solidFill>
              </a:rPr>
              <a:t>Slots können Methoden oder Attribute aufnehmen.</a:t>
            </a:r>
          </a:p>
          <a:p>
            <a:pPr>
              <a:buClr>
                <a:schemeClr val="bg1"/>
              </a:buClr>
            </a:pPr>
            <a:endParaRPr lang="de-DE" dirty="0">
              <a:solidFill>
                <a:schemeClr val="bg1"/>
              </a:solidFill>
            </a:endParaRPr>
          </a:p>
          <a:p>
            <a:pPr>
              <a:buClr>
                <a:schemeClr val="bg1"/>
              </a:buClr>
              <a:buFont typeface="Arial"/>
              <a:buChar char="•"/>
            </a:pPr>
            <a:endParaRPr lang="de-DE" dirty="0">
              <a:solidFill>
                <a:schemeClr val="bg1"/>
              </a:solidFill>
            </a:endParaRPr>
          </a:p>
        </p:txBody>
      </p:sp>
      <p:sp>
        <p:nvSpPr>
          <p:cNvPr id="3" name="Titel 2"/>
          <p:cNvSpPr>
            <a:spLocks noGrp="1"/>
          </p:cNvSpPr>
          <p:nvPr>
            <p:ph type="title"/>
          </p:nvPr>
        </p:nvSpPr>
        <p:spPr/>
        <p:txBody>
          <a:bodyPr>
            <a:noAutofit/>
          </a:bodyPr>
          <a:lstStyle/>
          <a:p>
            <a:r>
              <a:rPr lang="de-DE" dirty="0" err="1">
                <a:solidFill>
                  <a:srgbClr val="FFFFFF"/>
                </a:solidFill>
              </a:rPr>
              <a:t>Self</a:t>
            </a:r>
            <a:r>
              <a:rPr lang="de-DE" dirty="0">
                <a:solidFill>
                  <a:srgbClr val="FFFFFF"/>
                </a:solidFill>
              </a:rPr>
              <a:t>: The Power </a:t>
            </a:r>
            <a:r>
              <a:rPr lang="de-DE" dirty="0" err="1">
                <a:solidFill>
                  <a:srgbClr val="FFFFFF"/>
                </a:solidFill>
              </a:rPr>
              <a:t>of</a:t>
            </a:r>
            <a:r>
              <a:rPr lang="de-DE" dirty="0">
                <a:solidFill>
                  <a:srgbClr val="FFFFFF"/>
                </a:solidFill>
              </a:rPr>
              <a:t> </a:t>
            </a:r>
            <a:r>
              <a:rPr lang="de-DE" dirty="0" err="1">
                <a:solidFill>
                  <a:srgbClr val="FFFFFF"/>
                </a:solidFill>
              </a:rPr>
              <a:t>Simplicity</a:t>
            </a:r>
            <a:r>
              <a:rPr lang="de-DE" dirty="0">
                <a:solidFill>
                  <a:srgbClr val="FFFFFF"/>
                </a:solidFill>
              </a:rPr>
              <a:t/>
            </a:r>
            <a:br>
              <a:rPr lang="de-DE" dirty="0">
                <a:solidFill>
                  <a:srgbClr val="FFFFFF"/>
                </a:solidFill>
              </a:rPr>
            </a:br>
            <a:r>
              <a:rPr lang="de-DE" dirty="0">
                <a:solidFill>
                  <a:srgbClr val="FFFFFF"/>
                </a:solidFill>
              </a:rPr>
              <a:t/>
            </a:r>
            <a:br>
              <a:rPr lang="de-DE" dirty="0">
                <a:solidFill>
                  <a:srgbClr val="FFFFFF"/>
                </a:solidFill>
              </a:rPr>
            </a:br>
            <a:endParaRPr lang="de-DE" dirty="0">
              <a:solidFill>
                <a:srgbClr val="FFFFFF"/>
              </a:solidFill>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179172290"/>
      </p:ext>
    </p:extLst>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„Variables </a:t>
            </a:r>
            <a:r>
              <a:rPr lang="de-DE" dirty="0" err="1" smtClean="0"/>
              <a:t>are</a:t>
            </a:r>
            <a:r>
              <a:rPr lang="de-DE" dirty="0" smtClean="0"/>
              <a:t> </a:t>
            </a:r>
            <a:r>
              <a:rPr lang="de-DE" dirty="0" err="1" smtClean="0"/>
              <a:t>created</a:t>
            </a:r>
            <a:r>
              <a:rPr lang="de-DE" dirty="0" smtClean="0"/>
              <a:t> </a:t>
            </a:r>
            <a:r>
              <a:rPr lang="de-DE" dirty="0" err="1" smtClean="0"/>
              <a:t>when</a:t>
            </a:r>
            <a:r>
              <a:rPr lang="de-DE" dirty="0" smtClean="0"/>
              <a:t> </a:t>
            </a:r>
            <a:r>
              <a:rPr lang="de-DE" dirty="0" err="1" smtClean="0"/>
              <a:t>the</a:t>
            </a:r>
            <a:r>
              <a:rPr lang="de-DE" dirty="0" smtClean="0"/>
              <a:t> </a:t>
            </a:r>
            <a:r>
              <a:rPr lang="de-DE" dirty="0" err="1" smtClean="0"/>
              <a:t>execution</a:t>
            </a:r>
            <a:r>
              <a:rPr lang="de-DE" dirty="0" smtClean="0"/>
              <a:t> </a:t>
            </a:r>
            <a:r>
              <a:rPr lang="de-DE" dirty="0" err="1" smtClean="0"/>
              <a:t>scope</a:t>
            </a:r>
            <a:r>
              <a:rPr lang="de-DE" dirty="0" smtClean="0"/>
              <a:t> </a:t>
            </a:r>
            <a:r>
              <a:rPr lang="de-DE" dirty="0" err="1" smtClean="0"/>
              <a:t>is</a:t>
            </a:r>
            <a:r>
              <a:rPr lang="de-DE" dirty="0" smtClean="0"/>
              <a:t> </a:t>
            </a:r>
            <a:r>
              <a:rPr lang="de-DE" dirty="0" err="1" smtClean="0"/>
              <a:t>entered</a:t>
            </a:r>
            <a:r>
              <a:rPr lang="de-DE" dirty="0" smtClean="0"/>
              <a:t>. A Block </a:t>
            </a:r>
            <a:r>
              <a:rPr lang="de-DE" dirty="0" err="1" smtClean="0"/>
              <a:t>does</a:t>
            </a:r>
            <a:r>
              <a:rPr lang="de-DE" dirty="0" smtClean="0"/>
              <a:t> not </a:t>
            </a:r>
            <a:r>
              <a:rPr lang="de-DE" dirty="0" err="1" smtClean="0"/>
              <a:t>define</a:t>
            </a:r>
            <a:r>
              <a:rPr lang="de-DE" dirty="0" smtClean="0"/>
              <a:t> a </a:t>
            </a:r>
            <a:r>
              <a:rPr lang="de-DE" dirty="0" err="1" smtClean="0"/>
              <a:t>new</a:t>
            </a:r>
            <a:r>
              <a:rPr lang="de-DE" dirty="0" smtClean="0"/>
              <a:t> </a:t>
            </a:r>
            <a:r>
              <a:rPr lang="de-DE" dirty="0" err="1" smtClean="0"/>
              <a:t>execution</a:t>
            </a:r>
            <a:r>
              <a:rPr lang="de-DE" dirty="0" smtClean="0"/>
              <a:t> </a:t>
            </a:r>
            <a:r>
              <a:rPr lang="de-DE" dirty="0" err="1" smtClean="0"/>
              <a:t>scope</a:t>
            </a:r>
            <a:r>
              <a:rPr lang="de-DE" dirty="0" smtClean="0"/>
              <a:t>. </a:t>
            </a:r>
            <a:r>
              <a:rPr lang="de-DE" dirty="0" err="1" smtClean="0"/>
              <a:t>Only</a:t>
            </a:r>
            <a:r>
              <a:rPr lang="de-DE" dirty="0" smtClean="0"/>
              <a:t> </a:t>
            </a:r>
            <a:r>
              <a:rPr lang="de-DE" dirty="0" err="1" smtClean="0"/>
              <a:t>Program</a:t>
            </a:r>
            <a:r>
              <a:rPr lang="de-DE" dirty="0" smtClean="0"/>
              <a:t> </a:t>
            </a:r>
            <a:r>
              <a:rPr lang="de-DE" dirty="0" err="1" smtClean="0"/>
              <a:t>and</a:t>
            </a:r>
            <a:r>
              <a:rPr lang="de-DE" dirty="0" smtClean="0"/>
              <a:t> </a:t>
            </a:r>
            <a:r>
              <a:rPr lang="de-DE" dirty="0" err="1" smtClean="0"/>
              <a:t>Function</a:t>
            </a:r>
            <a:r>
              <a:rPr lang="de-DE" dirty="0" smtClean="0"/>
              <a:t> </a:t>
            </a:r>
            <a:r>
              <a:rPr lang="de-DE" dirty="0" err="1" smtClean="0"/>
              <a:t>Declaration</a:t>
            </a:r>
            <a:r>
              <a:rPr lang="de-DE" dirty="0" smtClean="0"/>
              <a:t> </a:t>
            </a:r>
            <a:r>
              <a:rPr lang="de-DE" dirty="0" err="1" smtClean="0"/>
              <a:t>produce</a:t>
            </a:r>
            <a:r>
              <a:rPr lang="de-DE" dirty="0" smtClean="0"/>
              <a:t> a </a:t>
            </a:r>
            <a:r>
              <a:rPr lang="de-DE" dirty="0" err="1" smtClean="0"/>
              <a:t>new</a:t>
            </a:r>
            <a:r>
              <a:rPr lang="de-DE" dirty="0" smtClean="0"/>
              <a:t> </a:t>
            </a:r>
            <a:r>
              <a:rPr lang="de-DE" dirty="0" err="1" smtClean="0"/>
              <a:t>scope</a:t>
            </a:r>
            <a:r>
              <a:rPr lang="de-DE" dirty="0" smtClean="0"/>
              <a:t>. Variables </a:t>
            </a:r>
            <a:r>
              <a:rPr lang="de-DE" dirty="0" err="1" smtClean="0"/>
              <a:t>are</a:t>
            </a:r>
            <a:r>
              <a:rPr lang="de-DE" dirty="0" smtClean="0"/>
              <a:t> </a:t>
            </a:r>
            <a:r>
              <a:rPr lang="de-DE" dirty="0" err="1" smtClean="0"/>
              <a:t>initialised</a:t>
            </a:r>
            <a:r>
              <a:rPr lang="de-DE" dirty="0" smtClean="0"/>
              <a:t> </a:t>
            </a:r>
            <a:r>
              <a:rPr lang="de-DE" dirty="0" err="1" smtClean="0"/>
              <a:t>to</a:t>
            </a:r>
            <a:r>
              <a:rPr lang="de-DE" dirty="0" smtClean="0"/>
              <a:t> undefined </a:t>
            </a:r>
            <a:r>
              <a:rPr lang="de-DE" dirty="0" err="1" smtClean="0"/>
              <a:t>when</a:t>
            </a:r>
            <a:r>
              <a:rPr lang="de-DE" dirty="0" smtClean="0"/>
              <a:t> </a:t>
            </a:r>
            <a:r>
              <a:rPr lang="de-DE" dirty="0" err="1" smtClean="0"/>
              <a:t>created</a:t>
            </a:r>
            <a:r>
              <a:rPr lang="de-DE" dirty="0" smtClean="0"/>
              <a:t>. A </a:t>
            </a:r>
            <a:r>
              <a:rPr lang="de-DE" dirty="0"/>
              <a:t>variable </a:t>
            </a:r>
            <a:r>
              <a:rPr lang="de-DE" dirty="0" err="1"/>
              <a:t>with</a:t>
            </a:r>
            <a:r>
              <a:rPr lang="de-DE" dirty="0"/>
              <a:t> an </a:t>
            </a:r>
            <a:r>
              <a:rPr lang="de-DE" dirty="0" err="1"/>
              <a:t>Initialiser</a:t>
            </a:r>
            <a:r>
              <a:rPr lang="de-DE" dirty="0"/>
              <a:t> </a:t>
            </a:r>
            <a:r>
              <a:rPr lang="de-DE" dirty="0" err="1"/>
              <a:t>is</a:t>
            </a:r>
            <a:r>
              <a:rPr lang="de-DE" dirty="0"/>
              <a:t> </a:t>
            </a:r>
            <a:r>
              <a:rPr lang="de-DE" dirty="0" err="1"/>
              <a:t>assigned</a:t>
            </a:r>
            <a:r>
              <a:rPr lang="de-DE" dirty="0"/>
              <a:t> </a:t>
            </a:r>
            <a:r>
              <a:rPr lang="de-DE" dirty="0" err="1"/>
              <a:t>the</a:t>
            </a:r>
            <a:r>
              <a:rPr lang="de-DE" dirty="0"/>
              <a:t> </a:t>
            </a:r>
            <a:r>
              <a:rPr lang="de-DE" dirty="0" err="1"/>
              <a:t>value</a:t>
            </a:r>
            <a:r>
              <a:rPr lang="de-DE" dirty="0"/>
              <a:t> </a:t>
            </a:r>
            <a:r>
              <a:rPr lang="de-DE" dirty="0" err="1"/>
              <a:t>of</a:t>
            </a:r>
            <a:r>
              <a:rPr lang="de-DE" dirty="0"/>
              <a:t> </a:t>
            </a:r>
            <a:r>
              <a:rPr lang="de-DE" dirty="0" err="1"/>
              <a:t>its</a:t>
            </a:r>
            <a:r>
              <a:rPr lang="de-DE" dirty="0"/>
              <a:t> </a:t>
            </a:r>
            <a:r>
              <a:rPr lang="de-DE" dirty="0" err="1" smtClean="0"/>
              <a:t>Assignment</a:t>
            </a:r>
            <a:r>
              <a:rPr lang="de-DE" dirty="0" smtClean="0"/>
              <a:t> Expression </a:t>
            </a:r>
            <a:r>
              <a:rPr lang="de-DE" dirty="0" err="1"/>
              <a:t>when</a:t>
            </a:r>
            <a:r>
              <a:rPr lang="de-DE" dirty="0"/>
              <a:t> </a:t>
            </a:r>
            <a:r>
              <a:rPr lang="de-DE" dirty="0" err="1"/>
              <a:t>the</a:t>
            </a:r>
            <a:r>
              <a:rPr lang="de-DE" dirty="0"/>
              <a:t> </a:t>
            </a:r>
            <a:r>
              <a:rPr lang="de-DE" dirty="0" smtClean="0"/>
              <a:t>Variable Statement </a:t>
            </a:r>
            <a:r>
              <a:rPr lang="de-DE" dirty="0" err="1"/>
              <a:t>is</a:t>
            </a:r>
            <a:r>
              <a:rPr lang="de-DE" dirty="0"/>
              <a:t> </a:t>
            </a:r>
            <a:r>
              <a:rPr lang="de-DE" dirty="0" err="1"/>
              <a:t>executed</a:t>
            </a:r>
            <a:r>
              <a:rPr lang="de-DE" dirty="0"/>
              <a:t>, not </a:t>
            </a:r>
            <a:r>
              <a:rPr lang="de-DE" dirty="0" err="1"/>
              <a:t>when</a:t>
            </a:r>
            <a:r>
              <a:rPr lang="de-DE" dirty="0"/>
              <a:t> </a:t>
            </a:r>
            <a:r>
              <a:rPr lang="de-DE" dirty="0" err="1"/>
              <a:t>the</a:t>
            </a:r>
            <a:r>
              <a:rPr lang="de-DE" dirty="0"/>
              <a:t> variable </a:t>
            </a:r>
            <a:r>
              <a:rPr lang="de-DE" dirty="0" err="1"/>
              <a:t>is</a:t>
            </a:r>
            <a:r>
              <a:rPr lang="de-DE" dirty="0"/>
              <a:t> </a:t>
            </a:r>
            <a:r>
              <a:rPr lang="de-DE" dirty="0" err="1"/>
              <a:t>created</a:t>
            </a:r>
            <a:r>
              <a:rPr lang="de-DE" dirty="0" smtClean="0"/>
              <a:t>.“ -- ECMA</a:t>
            </a:r>
            <a:endParaRPr lang="de-DE" dirty="0"/>
          </a:p>
        </p:txBody>
      </p:sp>
      <p:sp>
        <p:nvSpPr>
          <p:cNvPr id="3" name="Titel 2"/>
          <p:cNvSpPr>
            <a:spLocks noGrp="1"/>
          </p:cNvSpPr>
          <p:nvPr>
            <p:ph type="title"/>
          </p:nvPr>
        </p:nvSpPr>
        <p:spPr/>
        <p:txBody>
          <a:bodyPr/>
          <a:lstStyle/>
          <a:p>
            <a:r>
              <a:rPr lang="de-DE" dirty="0" err="1" smtClean="0"/>
              <a:t>Hoisting</a:t>
            </a:r>
            <a:endParaRPr lang="de-DE" dirty="0"/>
          </a:p>
        </p:txBody>
      </p:sp>
    </p:spTree>
    <p:extLst>
      <p:ext uri="{BB962C8B-B14F-4D97-AF65-F5344CB8AC3E}">
        <p14:creationId xmlns:p14="http://schemas.microsoft.com/office/powerpoint/2010/main" val="2966357216"/>
      </p:ext>
    </p:extLst>
  </p:cSld>
  <p:clrMapOvr>
    <a:masterClrMapping/>
  </p:clrMapOvr>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lnSpcReduction="10000"/>
          </a:bodyPr>
          <a:lstStyle/>
          <a:p>
            <a:pPr marL="0" indent="0">
              <a:buNone/>
            </a:pPr>
            <a:r>
              <a:rPr lang="de-DE" dirty="0" smtClean="0"/>
              <a:t>Deklariere alle Variablen in einem </a:t>
            </a:r>
            <a:r>
              <a:rPr lang="de-DE" dirty="0" err="1" smtClean="0"/>
              <a:t>Scope</a:t>
            </a:r>
            <a:r>
              <a:rPr lang="de-DE" dirty="0" smtClean="0"/>
              <a:t> (z.B. in einer </a:t>
            </a:r>
            <a:r>
              <a:rPr lang="de-DE" dirty="0" err="1" smtClean="0"/>
              <a:t>Function</a:t>
            </a:r>
            <a:r>
              <a:rPr lang="de-DE" dirty="0" smtClean="0"/>
              <a:t>) in einer Zeile zu beginn des Scopes</a:t>
            </a:r>
            <a:r>
              <a:rPr lang="de-DE" dirty="0" smtClean="0"/>
              <a:t>.</a:t>
            </a:r>
          </a:p>
          <a:p>
            <a:endParaRPr lang="de-DE" dirty="0" smtClean="0"/>
          </a:p>
          <a:p>
            <a:pPr marL="0" indent="0">
              <a:buNone/>
            </a:pPr>
            <a:r>
              <a:rPr lang="en-GB" dirty="0" smtClean="0"/>
              <a:t>function </a:t>
            </a:r>
            <a:r>
              <a:rPr lang="en-GB" dirty="0" err="1" smtClean="0"/>
              <a:t>declaresSomeVars</a:t>
            </a:r>
            <a:r>
              <a:rPr lang="en-GB" dirty="0" smtClean="0"/>
              <a:t>() {</a:t>
            </a:r>
            <a:endParaRPr lang="de-DE" dirty="0" smtClean="0"/>
          </a:p>
          <a:p>
            <a:pPr marL="0" indent="0">
              <a:buNone/>
            </a:pPr>
            <a:r>
              <a:rPr lang="en-GB" dirty="0" smtClean="0"/>
              <a:t>	</a:t>
            </a:r>
            <a:r>
              <a:rPr lang="en-GB" dirty="0" err="1" smtClean="0"/>
              <a:t>var</a:t>
            </a:r>
            <a:r>
              <a:rPr lang="en-GB" dirty="0" smtClean="0"/>
              <a:t> hello = "world",</a:t>
            </a:r>
            <a:endParaRPr lang="de-DE" dirty="0" smtClean="0"/>
          </a:p>
          <a:p>
            <a:pPr marL="0" indent="0">
              <a:buNone/>
            </a:pPr>
            <a:r>
              <a:rPr lang="en-GB" dirty="0" smtClean="0"/>
              <a:t>	x,</a:t>
            </a:r>
            <a:endParaRPr lang="de-DE" dirty="0" smtClean="0"/>
          </a:p>
          <a:p>
            <a:pPr marL="0" indent="0">
              <a:buNone/>
            </a:pPr>
            <a:r>
              <a:rPr lang="en-GB" dirty="0" smtClean="0"/>
              <a:t>	y;</a:t>
            </a:r>
            <a:endParaRPr lang="de-DE" dirty="0" smtClean="0"/>
          </a:p>
          <a:p>
            <a:pPr marL="0" indent="0">
              <a:buNone/>
            </a:pPr>
            <a:r>
              <a:rPr lang="en-GB" dirty="0" smtClean="0"/>
              <a:t>	// here comes the code </a:t>
            </a:r>
            <a:endParaRPr lang="de-DE" dirty="0" smtClean="0"/>
          </a:p>
          <a:p>
            <a:pPr marL="0" indent="0">
              <a:buNone/>
            </a:pPr>
            <a:r>
              <a:rPr lang="de-DE" dirty="0" smtClean="0"/>
              <a:t>}</a:t>
            </a:r>
          </a:p>
          <a:p>
            <a:endParaRPr lang="de-DE" dirty="0"/>
          </a:p>
        </p:txBody>
      </p:sp>
      <p:sp>
        <p:nvSpPr>
          <p:cNvPr id="4" name="Titel 3"/>
          <p:cNvSpPr>
            <a:spLocks noGrp="1"/>
          </p:cNvSpPr>
          <p:nvPr>
            <p:ph type="title"/>
          </p:nvPr>
        </p:nvSpPr>
        <p:spPr/>
        <p:txBody>
          <a:bodyPr/>
          <a:lstStyle/>
          <a:p>
            <a:r>
              <a:rPr lang="de-DE" dirty="0" smtClean="0"/>
              <a:t>Fallstricke des </a:t>
            </a:r>
            <a:r>
              <a:rPr lang="de-DE" dirty="0" err="1" smtClean="0"/>
              <a:t>Hoistings</a:t>
            </a:r>
            <a:r>
              <a:rPr lang="de-DE" dirty="0" smtClean="0"/>
              <a:t> umgehen</a:t>
            </a:r>
            <a:endParaRPr lang="de-DE" dirty="0"/>
          </a:p>
        </p:txBody>
      </p:sp>
    </p:spTree>
    <p:extLst>
      <p:ext uri="{BB962C8B-B14F-4D97-AF65-F5344CB8AC3E}">
        <p14:creationId xmlns:p14="http://schemas.microsoft.com/office/powerpoint/2010/main" val="916763154"/>
      </p:ext>
    </p:extLst>
  </p:cSld>
  <p:clrMapOvr>
    <a:masterClrMapping/>
  </p:clrMapOvr>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a:t>Globaler </a:t>
            </a:r>
            <a:r>
              <a:rPr lang="de-DE" dirty="0" smtClean="0"/>
              <a:t>Namensraum </a:t>
            </a:r>
            <a:r>
              <a:rPr lang="de-DE" dirty="0"/>
              <a:t>bei </a:t>
            </a:r>
            <a:r>
              <a:rPr lang="de-DE" dirty="0" smtClean="0"/>
              <a:t>Funktionsaufruf</a:t>
            </a:r>
          </a:p>
          <a:p>
            <a:r>
              <a:rPr lang="de-DE" dirty="0"/>
              <a:t>Definierbarer </a:t>
            </a:r>
            <a:r>
              <a:rPr lang="de-DE" dirty="0" smtClean="0"/>
              <a:t>Namensraum </a:t>
            </a:r>
            <a:r>
              <a:rPr lang="de-DE" dirty="0"/>
              <a:t>durch </a:t>
            </a:r>
            <a:r>
              <a:rPr lang="de-DE" dirty="0" err="1"/>
              <a:t>call</a:t>
            </a:r>
            <a:r>
              <a:rPr lang="de-DE" dirty="0"/>
              <a:t> und </a:t>
            </a:r>
            <a:r>
              <a:rPr lang="de-DE" dirty="0" err="1"/>
              <a:t>apply</a:t>
            </a:r>
            <a:endParaRPr lang="de-DE" dirty="0"/>
          </a:p>
          <a:p>
            <a:r>
              <a:rPr lang="de-DE" dirty="0" smtClean="0"/>
              <a:t>Objekt</a:t>
            </a:r>
            <a:r>
              <a:rPr lang="de-DE" dirty="0"/>
              <a:t>-Namensraum bei </a:t>
            </a:r>
            <a:r>
              <a:rPr lang="de-DE" dirty="0" smtClean="0"/>
              <a:t>Methodenaufruf</a:t>
            </a:r>
          </a:p>
          <a:p>
            <a:r>
              <a:rPr lang="de-DE" dirty="0" smtClean="0"/>
              <a:t>Globaler Namensraum bei Funktionsaufruf auch von Funktionen in einem Objekt</a:t>
            </a:r>
          </a:p>
          <a:p>
            <a:endParaRPr lang="de-DE" dirty="0" smtClean="0"/>
          </a:p>
        </p:txBody>
      </p:sp>
      <p:sp>
        <p:nvSpPr>
          <p:cNvPr id="3" name="Titel 2"/>
          <p:cNvSpPr>
            <a:spLocks noGrp="1"/>
          </p:cNvSpPr>
          <p:nvPr>
            <p:ph type="title"/>
          </p:nvPr>
        </p:nvSpPr>
        <p:spPr/>
        <p:txBody>
          <a:bodyPr/>
          <a:lstStyle/>
          <a:p>
            <a:r>
              <a:rPr lang="de-DE" dirty="0" err="1" smtClean="0"/>
              <a:t>this</a:t>
            </a:r>
            <a:endParaRPr lang="de-DE" dirty="0"/>
          </a:p>
        </p:txBody>
      </p:sp>
    </p:spTree>
    <p:extLst>
      <p:ext uri="{BB962C8B-B14F-4D97-AF65-F5344CB8AC3E}">
        <p14:creationId xmlns:p14="http://schemas.microsoft.com/office/powerpoint/2010/main" val="86401659"/>
      </p:ext>
    </p:extLst>
  </p:cSld>
  <p:clrMapOvr>
    <a:masterClrMapping/>
  </p:clrMapOvr>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en-US" dirty="0"/>
              <a:t>x = 23;</a:t>
            </a:r>
          </a:p>
          <a:p>
            <a:r>
              <a:rPr lang="en-US" dirty="0"/>
              <a:t>function plus(a, b) {</a:t>
            </a:r>
          </a:p>
          <a:p>
            <a:r>
              <a:rPr lang="en-US" dirty="0"/>
              <a:t>    return </a:t>
            </a:r>
            <a:r>
              <a:rPr lang="en-US" dirty="0" err="1" smtClean="0"/>
              <a:t>this.x</a:t>
            </a:r>
            <a:r>
              <a:rPr lang="en-US" dirty="0" smtClean="0"/>
              <a:t> + a + b</a:t>
            </a:r>
            <a:r>
              <a:rPr lang="en-US" dirty="0"/>
              <a:t>; </a:t>
            </a:r>
          </a:p>
          <a:p>
            <a:r>
              <a:rPr lang="en-US" dirty="0"/>
              <a:t>}</a:t>
            </a:r>
          </a:p>
          <a:p>
            <a:endParaRPr lang="en-US" dirty="0"/>
          </a:p>
          <a:p>
            <a:r>
              <a:rPr lang="en-US" dirty="0" err="1"/>
              <a:t>console.log</a:t>
            </a:r>
            <a:r>
              <a:rPr lang="en-US" dirty="0"/>
              <a:t>(plus(1, 1)); // 25</a:t>
            </a:r>
          </a:p>
          <a:p>
            <a:r>
              <a:rPr lang="en-US" dirty="0" err="1"/>
              <a:t>console.log</a:t>
            </a:r>
            <a:r>
              <a:rPr lang="en-US" dirty="0"/>
              <a:t>(</a:t>
            </a:r>
            <a:r>
              <a:rPr lang="en-US" dirty="0" err="1"/>
              <a:t>plus.call</a:t>
            </a:r>
            <a:r>
              <a:rPr lang="en-US" dirty="0"/>
              <a:t>({x : "Hello"}, 1, 1));​ // Hello11</a:t>
            </a:r>
          </a:p>
          <a:p>
            <a:r>
              <a:rPr lang="en-US" dirty="0" err="1"/>
              <a:t>console.log</a:t>
            </a:r>
            <a:r>
              <a:rPr lang="en-US" dirty="0"/>
              <a:t>(</a:t>
            </a:r>
            <a:r>
              <a:rPr lang="en-US" dirty="0" err="1"/>
              <a:t>plus.apply</a:t>
            </a:r>
            <a:r>
              <a:rPr lang="en-US" dirty="0"/>
              <a:t>({x: 42}, [1, 1])); // </a:t>
            </a:r>
            <a:r>
              <a:rPr lang="en-US" dirty="0" smtClean="0"/>
              <a:t>44</a:t>
            </a:r>
            <a:endParaRPr lang="en-US" dirty="0" smtClean="0"/>
          </a:p>
        </p:txBody>
      </p:sp>
      <p:sp>
        <p:nvSpPr>
          <p:cNvPr id="4" name="Titel 3"/>
          <p:cNvSpPr>
            <a:spLocks noGrp="1"/>
          </p:cNvSpPr>
          <p:nvPr>
            <p:ph type="title"/>
          </p:nvPr>
        </p:nvSpPr>
        <p:spPr/>
        <p:txBody>
          <a:bodyPr/>
          <a:lstStyle/>
          <a:p>
            <a:r>
              <a:rPr lang="de-DE" dirty="0" err="1" smtClean="0"/>
              <a:t>this</a:t>
            </a:r>
            <a:r>
              <a:rPr lang="de-DE" dirty="0" smtClean="0"/>
              <a:t> in Funktionen</a:t>
            </a:r>
            <a:endParaRPr lang="de-DE" dirty="0"/>
          </a:p>
        </p:txBody>
      </p:sp>
    </p:spTree>
    <p:extLst>
      <p:ext uri="{BB962C8B-B14F-4D97-AF65-F5344CB8AC3E}">
        <p14:creationId xmlns:p14="http://schemas.microsoft.com/office/powerpoint/2010/main" val="3380580279"/>
      </p:ext>
    </p:extLst>
  </p:cSld>
  <p:clrMapOvr>
    <a:masterClrMapping/>
  </p:clrMapOvr>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lnSpcReduction="10000"/>
          </a:bodyPr>
          <a:lstStyle/>
          <a:p>
            <a:r>
              <a:rPr lang="de-DE" dirty="0" err="1" smtClean="0"/>
              <a:t>obj</a:t>
            </a:r>
            <a:r>
              <a:rPr lang="de-DE" dirty="0" smtClean="0"/>
              <a:t> = {};</a:t>
            </a:r>
          </a:p>
          <a:p>
            <a:r>
              <a:rPr lang="de-DE" dirty="0" err="1" smtClean="0"/>
              <a:t>obj.prop</a:t>
            </a:r>
            <a:r>
              <a:rPr lang="de-DE" dirty="0" smtClean="0"/>
              <a:t> = 42;</a:t>
            </a:r>
          </a:p>
          <a:p>
            <a:r>
              <a:rPr lang="de-DE" dirty="0" err="1" smtClean="0"/>
              <a:t>obj.frob</a:t>
            </a:r>
            <a:r>
              <a:rPr lang="de-DE" dirty="0" smtClean="0"/>
              <a:t> = </a:t>
            </a:r>
            <a:r>
              <a:rPr lang="de-DE" dirty="0" err="1" smtClean="0"/>
              <a:t>function</a:t>
            </a:r>
            <a:r>
              <a:rPr lang="de-DE" dirty="0" smtClean="0"/>
              <a:t>(</a:t>
            </a:r>
            <a:r>
              <a:rPr lang="de-DE" dirty="0" err="1" smtClean="0"/>
              <a:t>n</a:t>
            </a:r>
            <a:r>
              <a:rPr lang="de-DE" dirty="0" smtClean="0"/>
              <a:t>) {</a:t>
            </a:r>
          </a:p>
          <a:p>
            <a:r>
              <a:rPr lang="de-DE" dirty="0" smtClean="0"/>
              <a:t>	</a:t>
            </a:r>
            <a:r>
              <a:rPr lang="de-DE" dirty="0" err="1" smtClean="0"/>
              <a:t>this.prop</a:t>
            </a:r>
            <a:r>
              <a:rPr lang="de-DE" dirty="0" smtClean="0"/>
              <a:t> += </a:t>
            </a:r>
            <a:r>
              <a:rPr lang="de-DE" dirty="0" err="1" smtClean="0"/>
              <a:t>n</a:t>
            </a:r>
            <a:r>
              <a:rPr lang="de-DE" dirty="0" smtClean="0"/>
              <a:t>;</a:t>
            </a:r>
          </a:p>
          <a:p>
            <a:r>
              <a:rPr lang="de-DE" dirty="0" smtClean="0"/>
              <a:t>}</a:t>
            </a:r>
          </a:p>
          <a:p>
            <a:r>
              <a:rPr lang="de-DE" dirty="0" err="1" smtClean="0"/>
              <a:t>obj.frob</a:t>
            </a:r>
            <a:r>
              <a:rPr lang="de-DE" dirty="0" smtClean="0"/>
              <a:t>(6); // 48</a:t>
            </a:r>
          </a:p>
          <a:p>
            <a:r>
              <a:rPr lang="de-DE" dirty="0" smtClean="0"/>
              <a:t> </a:t>
            </a:r>
          </a:p>
          <a:p>
            <a:r>
              <a:rPr lang="de-DE" dirty="0" smtClean="0"/>
              <a:t>grob </a:t>
            </a:r>
            <a:r>
              <a:rPr lang="de-DE" dirty="0"/>
              <a:t>= </a:t>
            </a:r>
            <a:r>
              <a:rPr lang="de-DE" dirty="0" err="1"/>
              <a:t>obj.frob</a:t>
            </a:r>
            <a:r>
              <a:rPr lang="de-DE" dirty="0" smtClean="0"/>
              <a:t>; //</a:t>
            </a:r>
            <a:r>
              <a:rPr lang="de-DE" dirty="0" err="1" smtClean="0"/>
              <a:t>assign</a:t>
            </a:r>
            <a:r>
              <a:rPr lang="de-DE" dirty="0" smtClean="0"/>
              <a:t> </a:t>
            </a:r>
            <a:r>
              <a:rPr lang="de-DE" dirty="0"/>
              <a:t>a global </a:t>
            </a:r>
            <a:r>
              <a:rPr lang="de-DE" dirty="0" err="1"/>
              <a:t>method</a:t>
            </a:r>
            <a:r>
              <a:rPr lang="de-DE" dirty="0"/>
              <a:t>, </a:t>
            </a:r>
            <a:r>
              <a:rPr lang="de-DE" dirty="0" smtClean="0"/>
              <a:t>grob </a:t>
            </a:r>
          </a:p>
          <a:p>
            <a:r>
              <a:rPr lang="de-DE" dirty="0" smtClean="0"/>
              <a:t>grob</a:t>
            </a:r>
            <a:r>
              <a:rPr lang="de-DE" dirty="0"/>
              <a:t>(6)</a:t>
            </a:r>
            <a:r>
              <a:rPr lang="de-DE" dirty="0" smtClean="0"/>
              <a:t>; // undefined </a:t>
            </a:r>
            <a:r>
              <a:rPr lang="de-DE" dirty="0"/>
              <a:t>+ 6 == NaN </a:t>
            </a:r>
            <a:endParaRPr lang="de-DE" dirty="0" smtClean="0"/>
          </a:p>
          <a:p>
            <a:r>
              <a:rPr lang="de-DE" dirty="0" err="1" smtClean="0"/>
              <a:t>prop</a:t>
            </a:r>
            <a:r>
              <a:rPr lang="de-DE" dirty="0" smtClean="0"/>
              <a:t> </a:t>
            </a:r>
            <a:r>
              <a:rPr lang="de-DE" dirty="0"/>
              <a:t>= “</a:t>
            </a:r>
            <a:r>
              <a:rPr lang="de-DE" dirty="0" err="1"/>
              <a:t>hello</a:t>
            </a:r>
            <a:r>
              <a:rPr lang="de-DE" dirty="0"/>
              <a:t>”</a:t>
            </a:r>
            <a:r>
              <a:rPr lang="de-DE" dirty="0" smtClean="0"/>
              <a:t>; // global </a:t>
            </a:r>
            <a:r>
              <a:rPr lang="de-DE" dirty="0" err="1" smtClean="0"/>
              <a:t>prop</a:t>
            </a:r>
            <a:endParaRPr lang="de-DE" dirty="0" smtClean="0"/>
          </a:p>
          <a:p>
            <a:r>
              <a:rPr lang="de-DE" dirty="0" smtClean="0"/>
              <a:t>grob</a:t>
            </a:r>
            <a:r>
              <a:rPr lang="de-DE" dirty="0"/>
              <a:t>(6)</a:t>
            </a:r>
            <a:r>
              <a:rPr lang="de-DE" dirty="0" smtClean="0"/>
              <a:t>; //</a:t>
            </a:r>
            <a:r>
              <a:rPr lang="de-DE" dirty="0" err="1" smtClean="0"/>
              <a:t>prop</a:t>
            </a:r>
            <a:r>
              <a:rPr lang="de-DE" dirty="0" smtClean="0"/>
              <a:t> </a:t>
            </a:r>
            <a:r>
              <a:rPr lang="de-DE" dirty="0"/>
              <a:t>== “hello6”</a:t>
            </a:r>
          </a:p>
        </p:txBody>
      </p:sp>
      <p:sp>
        <p:nvSpPr>
          <p:cNvPr id="4" name="Titel 3"/>
          <p:cNvSpPr>
            <a:spLocks noGrp="1"/>
          </p:cNvSpPr>
          <p:nvPr>
            <p:ph type="title"/>
          </p:nvPr>
        </p:nvSpPr>
        <p:spPr/>
        <p:txBody>
          <a:bodyPr/>
          <a:lstStyle/>
          <a:p>
            <a:r>
              <a:rPr lang="de-DE" dirty="0" err="1" smtClean="0"/>
              <a:t>this</a:t>
            </a:r>
            <a:r>
              <a:rPr lang="de-DE" dirty="0" smtClean="0"/>
              <a:t> in Objekten</a:t>
            </a:r>
            <a:endParaRPr lang="de-DE" dirty="0"/>
          </a:p>
        </p:txBody>
      </p:sp>
    </p:spTree>
    <p:extLst>
      <p:ext uri="{BB962C8B-B14F-4D97-AF65-F5344CB8AC3E}">
        <p14:creationId xmlns:p14="http://schemas.microsoft.com/office/powerpoint/2010/main" val="672394"/>
      </p:ext>
    </p:extLst>
  </p:cSld>
  <p:clrMapOvr>
    <a:masterClrMapping/>
  </p:clrMapOvr>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pPr marL="0" indent="0">
              <a:buNone/>
            </a:pPr>
            <a:r>
              <a:rPr lang="de-DE" dirty="0" smtClean="0"/>
              <a:t>Code + </a:t>
            </a:r>
            <a:r>
              <a:rPr lang="de-DE" dirty="0" err="1" smtClean="0"/>
              <a:t>Scope</a:t>
            </a:r>
            <a:r>
              <a:rPr lang="de-DE" dirty="0" smtClean="0"/>
              <a:t> = </a:t>
            </a:r>
            <a:r>
              <a:rPr lang="de-DE" dirty="0" err="1" smtClean="0"/>
              <a:t>Closure</a:t>
            </a:r>
            <a:endParaRPr lang="de-DE" dirty="0" smtClean="0"/>
          </a:p>
          <a:p>
            <a:pPr marL="0" indent="0">
              <a:buNone/>
            </a:pPr>
            <a:r>
              <a:rPr lang="de-DE" dirty="0" smtClean="0"/>
              <a:t>Eine </a:t>
            </a:r>
            <a:r>
              <a:rPr lang="de-DE" dirty="0"/>
              <a:t>Funktion wird stets in einem Funktionsgeltungsbereich ausgeführt. </a:t>
            </a:r>
          </a:p>
          <a:p>
            <a:pPr marL="0" indent="0">
              <a:buNone/>
            </a:pPr>
            <a:r>
              <a:rPr lang="de-DE" dirty="0"/>
              <a:t>Der Funktionsgeltungsbereich gilt auch, wenn in einer Funktion eine weitere, innere Funktion definiert wird. </a:t>
            </a:r>
            <a:endParaRPr lang="de-DE" dirty="0" smtClean="0"/>
          </a:p>
          <a:p>
            <a:pPr marL="0" indent="0">
              <a:buNone/>
            </a:pPr>
            <a:r>
              <a:rPr lang="de-DE" dirty="0" smtClean="0"/>
              <a:t>Diese </a:t>
            </a:r>
            <a:r>
              <a:rPr lang="de-DE" dirty="0"/>
              <a:t>Funktion hat dann Zugriff auf die Variablen der äußeren Funktion. Ausnahmen sind hier </a:t>
            </a:r>
            <a:r>
              <a:rPr lang="de-DE" dirty="0" err="1"/>
              <a:t>this</a:t>
            </a:r>
            <a:r>
              <a:rPr lang="de-DE" dirty="0"/>
              <a:t> und der Bonusparameter </a:t>
            </a:r>
            <a:r>
              <a:rPr lang="de-DE" dirty="0" err="1"/>
              <a:t>arguments</a:t>
            </a:r>
            <a:r>
              <a:rPr lang="de-DE" dirty="0"/>
              <a:t>, da diese Parameter von jeder Funktion selbst überschrieben </a:t>
            </a:r>
            <a:r>
              <a:rPr lang="de-DE" dirty="0" smtClean="0"/>
              <a:t>werden.</a:t>
            </a:r>
            <a:endParaRPr lang="de-DE" dirty="0"/>
          </a:p>
        </p:txBody>
      </p:sp>
      <p:sp>
        <p:nvSpPr>
          <p:cNvPr id="4" name="Titel 3"/>
          <p:cNvSpPr>
            <a:spLocks noGrp="1"/>
          </p:cNvSpPr>
          <p:nvPr>
            <p:ph type="title"/>
          </p:nvPr>
        </p:nvSpPr>
        <p:spPr/>
        <p:txBody>
          <a:bodyPr/>
          <a:lstStyle/>
          <a:p>
            <a:r>
              <a:rPr lang="de-DE" dirty="0" err="1" smtClean="0"/>
              <a:t>Closures</a:t>
            </a:r>
            <a:endParaRPr lang="de-DE" dirty="0"/>
          </a:p>
        </p:txBody>
      </p:sp>
    </p:spTree>
    <p:extLst>
      <p:ext uri="{BB962C8B-B14F-4D97-AF65-F5344CB8AC3E}">
        <p14:creationId xmlns:p14="http://schemas.microsoft.com/office/powerpoint/2010/main" val="1545026552"/>
      </p:ext>
    </p:extLst>
  </p:cSld>
  <p:clrMapOvr>
    <a:masterClrMapping/>
  </p:clrMapOvr>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function</a:t>
            </a:r>
            <a:r>
              <a:rPr lang="de-DE" dirty="0"/>
              <a:t> </a:t>
            </a:r>
            <a:r>
              <a:rPr lang="de-DE" dirty="0" err="1" smtClean="0"/>
              <a:t>outherFunction</a:t>
            </a:r>
            <a:r>
              <a:rPr lang="de-DE" dirty="0"/>
              <a:t>() {</a:t>
            </a:r>
          </a:p>
          <a:p>
            <a:r>
              <a:rPr lang="de-DE" dirty="0"/>
              <a:t>	</a:t>
            </a:r>
            <a:r>
              <a:rPr lang="de-DE" dirty="0" err="1"/>
              <a:t>var</a:t>
            </a:r>
            <a:r>
              <a:rPr lang="de-DE" dirty="0"/>
              <a:t> x = "</a:t>
            </a:r>
            <a:r>
              <a:rPr lang="de-DE" dirty="0" err="1"/>
              <a:t>Hello</a:t>
            </a:r>
            <a:r>
              <a:rPr lang="de-DE" dirty="0"/>
              <a:t>";</a:t>
            </a:r>
          </a:p>
          <a:p>
            <a:r>
              <a:rPr lang="de-DE" dirty="0"/>
              <a:t>	</a:t>
            </a:r>
            <a:r>
              <a:rPr lang="de-DE" dirty="0" err="1"/>
              <a:t>function</a:t>
            </a:r>
            <a:r>
              <a:rPr lang="de-DE" dirty="0"/>
              <a:t> </a:t>
            </a:r>
            <a:r>
              <a:rPr lang="de-DE" dirty="0" err="1"/>
              <a:t>innerFunction</a:t>
            </a:r>
            <a:r>
              <a:rPr lang="de-DE" dirty="0"/>
              <a:t>() {</a:t>
            </a:r>
          </a:p>
          <a:p>
            <a:r>
              <a:rPr lang="de-DE" dirty="0"/>
              <a:t>		</a:t>
            </a:r>
            <a:r>
              <a:rPr lang="de-DE" dirty="0" err="1"/>
              <a:t>return</a:t>
            </a:r>
            <a:r>
              <a:rPr lang="de-DE" dirty="0"/>
              <a:t> x;</a:t>
            </a:r>
          </a:p>
          <a:p>
            <a:r>
              <a:rPr lang="de-DE" dirty="0"/>
              <a:t>	}</a:t>
            </a:r>
          </a:p>
          <a:p>
            <a:r>
              <a:rPr lang="de-DE" dirty="0"/>
              <a:t>	</a:t>
            </a:r>
            <a:r>
              <a:rPr lang="de-DE" dirty="0" err="1"/>
              <a:t>return</a:t>
            </a:r>
            <a:r>
              <a:rPr lang="de-DE" dirty="0"/>
              <a:t> </a:t>
            </a:r>
            <a:r>
              <a:rPr lang="de-DE" dirty="0" err="1"/>
              <a:t>innerFunction</a:t>
            </a:r>
            <a:r>
              <a:rPr lang="de-DE" dirty="0"/>
              <a:t>();</a:t>
            </a:r>
          </a:p>
          <a:p>
            <a:r>
              <a:rPr lang="de-DE" dirty="0"/>
              <a:t>}</a:t>
            </a:r>
          </a:p>
          <a:p>
            <a:endParaRPr lang="de-DE" dirty="0"/>
          </a:p>
          <a:p>
            <a:r>
              <a:rPr lang="de-DE" dirty="0" err="1" smtClean="0"/>
              <a:t>outherFunction</a:t>
            </a:r>
            <a:r>
              <a:rPr lang="de-DE" dirty="0"/>
              <a:t>(</a:t>
            </a:r>
            <a:r>
              <a:rPr lang="de-DE" dirty="0" smtClean="0"/>
              <a:t>); </a:t>
            </a:r>
            <a:r>
              <a:rPr lang="de-DE" dirty="0"/>
              <a:t>// </a:t>
            </a:r>
            <a:r>
              <a:rPr lang="de-DE" dirty="0" err="1"/>
              <a:t>Hello</a:t>
            </a:r>
            <a:endParaRPr lang="de-DE" dirty="0"/>
          </a:p>
          <a:p>
            <a:endParaRPr lang="de-DE" dirty="0"/>
          </a:p>
        </p:txBody>
      </p:sp>
      <p:sp>
        <p:nvSpPr>
          <p:cNvPr id="3" name="Titel 2"/>
          <p:cNvSpPr>
            <a:spLocks noGrp="1"/>
          </p:cNvSpPr>
          <p:nvPr>
            <p:ph type="title"/>
          </p:nvPr>
        </p:nvSpPr>
        <p:spPr/>
        <p:txBody>
          <a:bodyPr/>
          <a:lstStyle/>
          <a:p>
            <a:r>
              <a:rPr lang="de-DE" dirty="0" err="1" smtClean="0"/>
              <a:t>Closures</a:t>
            </a:r>
            <a:endParaRPr lang="de-DE" dirty="0"/>
          </a:p>
        </p:txBody>
      </p:sp>
    </p:spTree>
    <p:extLst>
      <p:ext uri="{BB962C8B-B14F-4D97-AF65-F5344CB8AC3E}">
        <p14:creationId xmlns:p14="http://schemas.microsoft.com/office/powerpoint/2010/main" val="3544453786"/>
      </p:ext>
    </p:extLst>
  </p:cSld>
  <p:clrMapOvr>
    <a:masterClrMapping/>
  </p:clrMapOvr>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Scope</a:t>
            </a:r>
            <a:r>
              <a:rPr lang="de-DE" dirty="0" smtClean="0"/>
              <a:t> Chain</a:t>
            </a:r>
            <a:endParaRPr lang="de-DE" dirty="0"/>
          </a:p>
        </p:txBody>
      </p:sp>
      <p:pic>
        <p:nvPicPr>
          <p:cNvPr id="6" name="Bild 5" descr="4-1-scope_chai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3608" y="982663"/>
            <a:ext cx="7046506" cy="5620138"/>
          </a:xfrm>
          <a:prstGeom prst="rect">
            <a:avLst/>
          </a:prstGeom>
        </p:spPr>
      </p:pic>
    </p:spTree>
    <p:extLst>
      <p:ext uri="{BB962C8B-B14F-4D97-AF65-F5344CB8AC3E}">
        <p14:creationId xmlns:p14="http://schemas.microsoft.com/office/powerpoint/2010/main" val="4192327077"/>
      </p:ext>
    </p:extLst>
  </p:cSld>
  <p:clrMapOvr>
    <a:masterClrMapping/>
  </p:clrMapOvr>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Das </a:t>
            </a:r>
            <a:r>
              <a:rPr lang="de-DE" dirty="0" smtClean="0"/>
              <a:t>Module </a:t>
            </a:r>
            <a:r>
              <a:rPr lang="de-DE" dirty="0" smtClean="0"/>
              <a:t>Pattern wird verwendet, um private Variablen zu ersetzen</a:t>
            </a:r>
            <a:r>
              <a:rPr lang="de-DE" dirty="0" smtClean="0"/>
              <a:t>.</a:t>
            </a:r>
            <a:endParaRPr lang="de-DE" dirty="0"/>
          </a:p>
          <a:p>
            <a:pPr marL="0" indent="0">
              <a:buNone/>
            </a:pPr>
            <a:r>
              <a:rPr lang="de-DE" dirty="0" smtClean="0"/>
              <a:t>Private Variablen werden verwendet, um einen Zustand (</a:t>
            </a:r>
            <a:r>
              <a:rPr lang="de-DE" dirty="0" err="1" smtClean="0"/>
              <a:t>state</a:t>
            </a:r>
            <a:r>
              <a:rPr lang="de-DE" dirty="0" smtClean="0"/>
              <a:t>) zu speichern in diesen zu schützen (</a:t>
            </a:r>
            <a:r>
              <a:rPr lang="de-DE" dirty="0" err="1" smtClean="0"/>
              <a:t>privacy</a:t>
            </a:r>
            <a:r>
              <a:rPr lang="de-DE" dirty="0" smtClean="0"/>
              <a:t>).</a:t>
            </a:r>
            <a:endParaRPr lang="de-DE" dirty="0"/>
          </a:p>
        </p:txBody>
      </p:sp>
      <p:sp>
        <p:nvSpPr>
          <p:cNvPr id="3" name="Titel 2"/>
          <p:cNvSpPr>
            <a:spLocks noGrp="1"/>
          </p:cNvSpPr>
          <p:nvPr>
            <p:ph type="title"/>
          </p:nvPr>
        </p:nvSpPr>
        <p:spPr/>
        <p:txBody>
          <a:bodyPr/>
          <a:lstStyle/>
          <a:p>
            <a:r>
              <a:rPr lang="de-DE" dirty="0" smtClean="0"/>
              <a:t>Module </a:t>
            </a:r>
            <a:r>
              <a:rPr lang="de-DE" dirty="0" smtClean="0"/>
              <a:t>Pattern</a:t>
            </a:r>
            <a:endParaRPr lang="de-DE" dirty="0"/>
          </a:p>
        </p:txBody>
      </p:sp>
    </p:spTree>
    <p:extLst>
      <p:ext uri="{BB962C8B-B14F-4D97-AF65-F5344CB8AC3E}">
        <p14:creationId xmlns:p14="http://schemas.microsoft.com/office/powerpoint/2010/main" val="449196907"/>
      </p:ext>
    </p:extLst>
  </p:cSld>
  <p:clrMapOvr>
    <a:masterClrMapping/>
  </p:clrMapOvr>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fontScale="92500" lnSpcReduction="20000"/>
          </a:bodyPr>
          <a:lstStyle/>
          <a:p>
            <a:r>
              <a:rPr lang="de-DE" dirty="0" err="1"/>
              <a:t>var</a:t>
            </a:r>
            <a:r>
              <a:rPr lang="de-DE" dirty="0"/>
              <a:t> </a:t>
            </a:r>
            <a:r>
              <a:rPr lang="de-DE" dirty="0" err="1"/>
              <a:t>incrementor</a:t>
            </a:r>
            <a:r>
              <a:rPr lang="de-DE" dirty="0"/>
              <a:t> = </a:t>
            </a:r>
            <a:r>
              <a:rPr lang="de-DE" dirty="0" err="1"/>
              <a:t>function</a:t>
            </a:r>
            <a:r>
              <a:rPr lang="de-DE" dirty="0"/>
              <a:t> () {</a:t>
            </a:r>
          </a:p>
          <a:p>
            <a:r>
              <a:rPr lang="de-DE" dirty="0"/>
              <a:t>    </a:t>
            </a:r>
            <a:r>
              <a:rPr lang="de-DE" dirty="0" err="1"/>
              <a:t>var</a:t>
            </a:r>
            <a:r>
              <a:rPr lang="de-DE" dirty="0"/>
              <a:t> variable = 0;</a:t>
            </a:r>
          </a:p>
          <a:p>
            <a:r>
              <a:rPr lang="de-DE" dirty="0"/>
              <a:t>    </a:t>
            </a:r>
            <a:r>
              <a:rPr lang="de-DE" dirty="0" err="1"/>
              <a:t>return</a:t>
            </a:r>
            <a:r>
              <a:rPr lang="de-DE" dirty="0"/>
              <a:t> {</a:t>
            </a:r>
          </a:p>
          <a:p>
            <a:r>
              <a:rPr lang="de-DE" dirty="0"/>
              <a:t>        </a:t>
            </a:r>
            <a:r>
              <a:rPr lang="de-DE" dirty="0" err="1"/>
              <a:t>inc</a:t>
            </a:r>
            <a:r>
              <a:rPr lang="de-DE" dirty="0"/>
              <a:t> : </a:t>
            </a:r>
            <a:r>
              <a:rPr lang="de-DE" dirty="0" err="1"/>
              <a:t>function</a:t>
            </a:r>
            <a:r>
              <a:rPr lang="de-DE" dirty="0"/>
              <a:t>() {</a:t>
            </a:r>
          </a:p>
          <a:p>
            <a:r>
              <a:rPr lang="de-DE" dirty="0"/>
              <a:t>            </a:t>
            </a:r>
            <a:r>
              <a:rPr lang="de-DE" dirty="0" err="1"/>
              <a:t>return</a:t>
            </a:r>
            <a:r>
              <a:rPr lang="de-DE" dirty="0"/>
              <a:t> variable ++;</a:t>
            </a:r>
          </a:p>
          <a:p>
            <a:r>
              <a:rPr lang="de-DE" dirty="0"/>
              <a:t>        }</a:t>
            </a:r>
          </a:p>
          <a:p>
            <a:r>
              <a:rPr lang="de-DE" dirty="0"/>
              <a:t>    };</a:t>
            </a:r>
          </a:p>
          <a:p>
            <a:r>
              <a:rPr lang="de-DE" dirty="0"/>
              <a:t>}();</a:t>
            </a:r>
          </a:p>
          <a:p>
            <a:endParaRPr lang="de-DE" dirty="0"/>
          </a:p>
          <a:p>
            <a:r>
              <a:rPr lang="de-DE" dirty="0" err="1"/>
              <a:t>console.log</a:t>
            </a:r>
            <a:r>
              <a:rPr lang="de-DE" dirty="0"/>
              <a:t>(</a:t>
            </a:r>
            <a:r>
              <a:rPr lang="de-DE" dirty="0" err="1"/>
              <a:t>incrementor.inc</a:t>
            </a:r>
            <a:r>
              <a:rPr lang="de-DE" dirty="0"/>
              <a:t>()); // 0</a:t>
            </a:r>
          </a:p>
          <a:p>
            <a:r>
              <a:rPr lang="de-DE" dirty="0" err="1"/>
              <a:t>console.log</a:t>
            </a:r>
            <a:r>
              <a:rPr lang="de-DE" dirty="0"/>
              <a:t>(</a:t>
            </a:r>
            <a:r>
              <a:rPr lang="de-DE" dirty="0" err="1"/>
              <a:t>incrementor.inc</a:t>
            </a:r>
            <a:r>
              <a:rPr lang="de-DE" dirty="0"/>
              <a:t>()); // 1</a:t>
            </a:r>
          </a:p>
          <a:p>
            <a:r>
              <a:rPr lang="de-DE" dirty="0" err="1"/>
              <a:t>console.log</a:t>
            </a:r>
            <a:r>
              <a:rPr lang="de-DE" dirty="0"/>
              <a:t>(</a:t>
            </a:r>
            <a:r>
              <a:rPr lang="de-DE" dirty="0" err="1"/>
              <a:t>incrementor.variable</a:t>
            </a:r>
            <a:r>
              <a:rPr lang="de-DE" dirty="0"/>
              <a:t>); // undefined </a:t>
            </a:r>
            <a:endParaRPr lang="de-DE" dirty="0"/>
          </a:p>
        </p:txBody>
      </p:sp>
      <p:sp>
        <p:nvSpPr>
          <p:cNvPr id="4" name="Titel 3"/>
          <p:cNvSpPr>
            <a:spLocks noGrp="1"/>
          </p:cNvSpPr>
          <p:nvPr>
            <p:ph type="title"/>
          </p:nvPr>
        </p:nvSpPr>
        <p:spPr/>
        <p:txBody>
          <a:bodyPr/>
          <a:lstStyle/>
          <a:p>
            <a:r>
              <a:rPr lang="de-DE" dirty="0" smtClean="0"/>
              <a:t>Module Pattern</a:t>
            </a:r>
            <a:endParaRPr lang="de-DE" dirty="0"/>
          </a:p>
        </p:txBody>
      </p:sp>
    </p:spTree>
    <p:extLst>
      <p:ext uri="{BB962C8B-B14F-4D97-AF65-F5344CB8AC3E}">
        <p14:creationId xmlns:p14="http://schemas.microsoft.com/office/powerpoint/2010/main" val="394513429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3" descr="763px-No-longer-Xerox_PARC.jpg"/>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6512" y="-33330"/>
            <a:ext cx="9256148" cy="7278754"/>
          </a:xfrm>
          <a:prstGeom prst="rect">
            <a:avLst/>
          </a:prstGeom>
        </p:spPr>
      </p:pic>
      <p:sp>
        <p:nvSpPr>
          <p:cNvPr id="2" name="Inhaltsplatzhalter 1"/>
          <p:cNvSpPr>
            <a:spLocks noGrp="1"/>
          </p:cNvSpPr>
          <p:nvPr>
            <p:ph idx="1"/>
          </p:nvPr>
        </p:nvSpPr>
        <p:spPr/>
        <p:txBody>
          <a:bodyPr/>
          <a:lstStyle/>
          <a:p>
            <a:pPr marL="0" indent="0">
              <a:buNone/>
            </a:pPr>
            <a:r>
              <a:rPr lang="de-DE" dirty="0">
                <a:solidFill>
                  <a:srgbClr val="FFFFFF"/>
                </a:solidFill>
              </a:rPr>
              <a:t>Objekterzeugung ohne Klassen.</a:t>
            </a:r>
          </a:p>
          <a:p>
            <a:pPr marL="0" indent="0">
              <a:buNone/>
            </a:pPr>
            <a:r>
              <a:rPr lang="de-DE" dirty="0">
                <a:solidFill>
                  <a:srgbClr val="FFFFFF"/>
                </a:solidFill>
              </a:rPr>
              <a:t>Neue Objekte erzeugen durch </a:t>
            </a:r>
            <a:r>
              <a:rPr lang="de-DE" dirty="0" smtClean="0">
                <a:solidFill>
                  <a:srgbClr val="FFFFFF"/>
                </a:solidFill>
              </a:rPr>
              <a:t>das Klonen </a:t>
            </a:r>
            <a:r>
              <a:rPr lang="de-DE" dirty="0">
                <a:solidFill>
                  <a:srgbClr val="FFFFFF"/>
                </a:solidFill>
              </a:rPr>
              <a:t>existierender Objekte</a:t>
            </a:r>
            <a:r>
              <a:rPr lang="de-DE" dirty="0" smtClean="0">
                <a:solidFill>
                  <a:srgbClr val="FFFFFF"/>
                </a:solidFill>
              </a:rPr>
              <a:t>.</a:t>
            </a:r>
          </a:p>
          <a:p>
            <a:pPr marL="0" indent="0">
              <a:buNone/>
            </a:pPr>
            <a:r>
              <a:rPr lang="de-DE" dirty="0" smtClean="0">
                <a:solidFill>
                  <a:srgbClr val="FFFFFF"/>
                </a:solidFill>
              </a:rPr>
              <a:t>Objekten können zur Laufzeit Slots hinzugefügt werden.</a:t>
            </a:r>
            <a:endParaRPr lang="de-DE" dirty="0">
              <a:solidFill>
                <a:srgbClr val="FFFFFF"/>
              </a:solidFill>
            </a:endParaRPr>
          </a:p>
          <a:p>
            <a:pPr marL="0" indent="0">
              <a:buNone/>
            </a:pPr>
            <a:endParaRPr lang="de-DE" dirty="0" smtClean="0">
              <a:solidFill>
                <a:srgbClr val="FFFFFF"/>
              </a:solidFill>
            </a:endParaRPr>
          </a:p>
          <a:p>
            <a:endParaRPr lang="de-DE" dirty="0"/>
          </a:p>
          <a:p>
            <a:pPr>
              <a:buFont typeface="Arial"/>
              <a:buChar char="•"/>
            </a:pPr>
            <a:endParaRPr lang="de-DE" dirty="0"/>
          </a:p>
        </p:txBody>
      </p:sp>
      <p:sp>
        <p:nvSpPr>
          <p:cNvPr id="3" name="Titel 2"/>
          <p:cNvSpPr>
            <a:spLocks noGrp="1"/>
          </p:cNvSpPr>
          <p:nvPr>
            <p:ph type="title"/>
          </p:nvPr>
        </p:nvSpPr>
        <p:spPr/>
        <p:txBody>
          <a:bodyPr>
            <a:noAutofit/>
          </a:bodyPr>
          <a:lstStyle/>
          <a:p>
            <a:r>
              <a:rPr lang="de-DE" dirty="0" err="1" smtClean="0">
                <a:solidFill>
                  <a:srgbClr val="FFFFFF"/>
                </a:solidFill>
              </a:rPr>
              <a:t>Self</a:t>
            </a:r>
            <a:r>
              <a:rPr lang="de-DE" dirty="0">
                <a:solidFill>
                  <a:srgbClr val="FFFFFF"/>
                </a:solidFill>
              </a:rPr>
              <a:t>:</a:t>
            </a:r>
            <a:r>
              <a:rPr lang="de-DE" dirty="0" smtClean="0">
                <a:solidFill>
                  <a:srgbClr val="FFFFFF"/>
                </a:solidFill>
              </a:rPr>
              <a:t> </a:t>
            </a:r>
            <a:r>
              <a:rPr lang="de-DE" dirty="0">
                <a:solidFill>
                  <a:srgbClr val="FFFFFF"/>
                </a:solidFill>
              </a:rPr>
              <a:t>The Power </a:t>
            </a:r>
            <a:r>
              <a:rPr lang="de-DE" dirty="0" err="1">
                <a:solidFill>
                  <a:srgbClr val="FFFFFF"/>
                </a:solidFill>
              </a:rPr>
              <a:t>of</a:t>
            </a:r>
            <a:r>
              <a:rPr lang="de-DE" dirty="0">
                <a:solidFill>
                  <a:srgbClr val="FFFFFF"/>
                </a:solidFill>
              </a:rPr>
              <a:t> </a:t>
            </a:r>
            <a:r>
              <a:rPr lang="de-DE" dirty="0" err="1">
                <a:solidFill>
                  <a:srgbClr val="FFFFFF"/>
                </a:solidFill>
              </a:rPr>
              <a:t>Simplicity</a:t>
            </a:r>
            <a:endParaRPr lang="de-DE" dirty="0">
              <a:solidFill>
                <a:srgbClr val="FFFFFF"/>
              </a:solidFill>
            </a:endParaRPr>
          </a:p>
        </p:txBody>
      </p:sp>
      <p:sp>
        <p:nvSpPr>
          <p:cNvPr id="5" name="Textfeld 4"/>
          <p:cNvSpPr txBox="1"/>
          <p:nvPr/>
        </p:nvSpPr>
        <p:spPr>
          <a:xfrm>
            <a:off x="346051" y="6596390"/>
            <a:ext cx="8725466" cy="261610"/>
          </a:xfrm>
          <a:prstGeom prst="rect">
            <a:avLst/>
          </a:prstGeom>
          <a:noFill/>
        </p:spPr>
        <p:txBody>
          <a:bodyPr wrap="none" rtlCol="0">
            <a:spAutoFit/>
          </a:bodyPr>
          <a:lstStyle/>
          <a:p>
            <a:r>
              <a:rPr lang="de-DE" sz="1100" dirty="0" smtClean="0">
                <a:solidFill>
                  <a:srgbClr val="FFFFFF"/>
                </a:solidFill>
              </a:rPr>
              <a:t>Bild: </a:t>
            </a:r>
            <a:r>
              <a:rPr lang="de-DE" sz="1100" dirty="0" err="1">
                <a:solidFill>
                  <a:srgbClr val="FFFFFF"/>
                </a:solidFill>
              </a:rPr>
              <a:t>Some</a:t>
            </a:r>
            <a:r>
              <a:rPr lang="de-DE" sz="1100" dirty="0">
                <a:solidFill>
                  <a:srgbClr val="FFFFFF"/>
                </a:solidFill>
              </a:rPr>
              <a:t> </a:t>
            </a:r>
            <a:r>
              <a:rPr lang="de-DE" sz="1100" dirty="0" err="1">
                <a:solidFill>
                  <a:srgbClr val="FFFFFF"/>
                </a:solidFill>
              </a:rPr>
              <a:t>rights</a:t>
            </a:r>
            <a:r>
              <a:rPr lang="de-DE" sz="1100" dirty="0">
                <a:solidFill>
                  <a:srgbClr val="FFFFFF"/>
                </a:solidFill>
              </a:rPr>
              <a:t> </a:t>
            </a:r>
            <a:r>
              <a:rPr lang="de-DE" sz="1100" dirty="0" err="1" smtClean="0">
                <a:solidFill>
                  <a:srgbClr val="FFFFFF"/>
                </a:solidFill>
              </a:rPr>
              <a:t>reserved</a:t>
            </a:r>
            <a:r>
              <a:rPr lang="de-DE" sz="1100" dirty="0">
                <a:solidFill>
                  <a:srgbClr val="FFFFFF"/>
                </a:solidFill>
              </a:rPr>
              <a:t>, Mike </a:t>
            </a:r>
            <a:r>
              <a:rPr lang="de-DE" sz="1100" dirty="0" err="1" smtClean="0">
                <a:solidFill>
                  <a:srgbClr val="FFFFFF"/>
                </a:solidFill>
              </a:rPr>
              <a:t>Knell</a:t>
            </a:r>
            <a:r>
              <a:rPr lang="de-DE" sz="1100" dirty="0" smtClean="0">
                <a:solidFill>
                  <a:srgbClr val="FFFFFF"/>
                </a:solidFill>
              </a:rPr>
              <a:t>, </a:t>
            </a:r>
            <a:r>
              <a:rPr lang="de-DE" sz="1100" dirty="0" err="1" smtClean="0">
                <a:solidFill>
                  <a:srgbClr val="FFFFFF"/>
                </a:solidFill>
              </a:rPr>
              <a:t>Palo</a:t>
            </a:r>
            <a:r>
              <a:rPr lang="de-DE" sz="1100" dirty="0" smtClean="0">
                <a:solidFill>
                  <a:srgbClr val="FFFFFF"/>
                </a:solidFill>
              </a:rPr>
              <a:t> </a:t>
            </a:r>
            <a:r>
              <a:rPr lang="de-DE" sz="1100" dirty="0">
                <a:solidFill>
                  <a:srgbClr val="FFFFFF"/>
                </a:solidFill>
              </a:rPr>
              <a:t>Alto, </a:t>
            </a:r>
            <a:r>
              <a:rPr lang="de-DE" sz="1100" dirty="0" err="1">
                <a:solidFill>
                  <a:srgbClr val="FFFFFF"/>
                </a:solidFill>
              </a:rPr>
              <a:t>California</a:t>
            </a:r>
            <a:r>
              <a:rPr lang="de-DE" sz="1100" dirty="0">
                <a:solidFill>
                  <a:srgbClr val="FFFFFF"/>
                </a:solidFill>
              </a:rPr>
              <a:t>. Old Xerox PARC </a:t>
            </a:r>
            <a:r>
              <a:rPr lang="de-DE" sz="1100" dirty="0" err="1" smtClean="0">
                <a:solidFill>
                  <a:srgbClr val="FFFFFF"/>
                </a:solidFill>
              </a:rPr>
              <a:t>site</a:t>
            </a:r>
            <a:r>
              <a:rPr lang="de-DE" sz="1100" dirty="0">
                <a:solidFill>
                  <a:srgbClr val="FFFFFF"/>
                </a:solidFill>
              </a:rPr>
              <a:t>, http://</a:t>
            </a:r>
            <a:r>
              <a:rPr lang="de-DE" sz="1100" dirty="0" err="1">
                <a:solidFill>
                  <a:srgbClr val="FFFFFF"/>
                </a:solidFill>
              </a:rPr>
              <a:t>commons.wikimedia.org</a:t>
            </a:r>
            <a:r>
              <a:rPr lang="de-DE" sz="1100" dirty="0">
                <a:solidFill>
                  <a:srgbClr val="FFFFFF"/>
                </a:solidFill>
              </a:rPr>
              <a:t>/</a:t>
            </a:r>
            <a:r>
              <a:rPr lang="de-DE" sz="1100" dirty="0" err="1">
                <a:solidFill>
                  <a:srgbClr val="FFFFFF"/>
                </a:solidFill>
              </a:rPr>
              <a:t>wiki</a:t>
            </a:r>
            <a:r>
              <a:rPr lang="de-DE" sz="1100" dirty="0">
                <a:solidFill>
                  <a:srgbClr val="FFFFFF"/>
                </a:solidFill>
              </a:rPr>
              <a:t>/</a:t>
            </a:r>
            <a:r>
              <a:rPr lang="de-DE" sz="1100" dirty="0" err="1">
                <a:solidFill>
                  <a:srgbClr val="FFFFFF"/>
                </a:solidFill>
              </a:rPr>
              <a:t>File:No-longer-Xerox_PARC.jpg</a:t>
            </a:r>
            <a:endParaRPr lang="de-DE" sz="1100" dirty="0">
              <a:solidFill>
                <a:srgbClr val="FFFFFF"/>
              </a:solidFill>
            </a:endParaRPr>
          </a:p>
        </p:txBody>
      </p:sp>
    </p:spTree>
    <p:extLst>
      <p:ext uri="{BB962C8B-B14F-4D97-AF65-F5344CB8AC3E}">
        <p14:creationId xmlns:p14="http://schemas.microsoft.com/office/powerpoint/2010/main" val="3125015449"/>
      </p:ext>
    </p:extLst>
  </p:cSld>
  <p:clrMapOvr>
    <a:masterClrMapping/>
  </p:clrMapOvr>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pPr marL="0" indent="0">
              <a:buNone/>
            </a:pPr>
            <a:r>
              <a:rPr lang="de-DE" dirty="0" smtClean="0"/>
              <a:t>Objekte und Funktionen sind gleichwertig.</a:t>
            </a:r>
          </a:p>
          <a:p>
            <a:pPr marL="0" indent="0">
              <a:buNone/>
            </a:pPr>
            <a:r>
              <a:rPr lang="de-DE" dirty="0" smtClean="0"/>
              <a:t>Auch einer Funktion können Attribute zugeordnet werden.</a:t>
            </a:r>
            <a:endParaRPr lang="de-DE" dirty="0"/>
          </a:p>
        </p:txBody>
      </p:sp>
      <p:sp>
        <p:nvSpPr>
          <p:cNvPr id="3" name="Titel 2"/>
          <p:cNvSpPr>
            <a:spLocks noGrp="1"/>
          </p:cNvSpPr>
          <p:nvPr>
            <p:ph type="title"/>
          </p:nvPr>
        </p:nvSpPr>
        <p:spPr/>
        <p:txBody>
          <a:bodyPr/>
          <a:lstStyle/>
          <a:p>
            <a:r>
              <a:rPr lang="de-DE" dirty="0" smtClean="0"/>
              <a:t>Funktionale Objekte</a:t>
            </a:r>
            <a:endParaRPr lang="de-DE" dirty="0"/>
          </a:p>
        </p:txBody>
      </p:sp>
    </p:spTree>
    <p:extLst>
      <p:ext uri="{BB962C8B-B14F-4D97-AF65-F5344CB8AC3E}">
        <p14:creationId xmlns:p14="http://schemas.microsoft.com/office/powerpoint/2010/main" val="1011379525"/>
      </p:ext>
    </p:extLst>
  </p:cSld>
  <p:clrMapOvr>
    <a:masterClrMapping/>
  </p:clrMapOvr>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fontScale="77500" lnSpcReduction="20000"/>
          </a:bodyPr>
          <a:lstStyle/>
          <a:p>
            <a:r>
              <a:rPr lang="de-DE" dirty="0" err="1"/>
              <a:t>function</a:t>
            </a:r>
            <a:r>
              <a:rPr lang="de-DE" dirty="0"/>
              <a:t> </a:t>
            </a:r>
            <a:r>
              <a:rPr lang="de-DE" dirty="0" err="1"/>
              <a:t>square</a:t>
            </a:r>
            <a:r>
              <a:rPr lang="de-DE" dirty="0"/>
              <a:t>(</a:t>
            </a:r>
            <a:r>
              <a:rPr lang="de-DE" dirty="0" err="1"/>
              <a:t>width</a:t>
            </a:r>
            <a:r>
              <a:rPr lang="de-DE" dirty="0"/>
              <a:t>) {</a:t>
            </a:r>
          </a:p>
          <a:p>
            <a:r>
              <a:rPr lang="de-DE" dirty="0"/>
              <a:t>	</a:t>
            </a:r>
            <a:r>
              <a:rPr lang="de-DE" dirty="0" err="1"/>
              <a:t>var</a:t>
            </a:r>
            <a:r>
              <a:rPr lang="de-DE" dirty="0"/>
              <a:t> </a:t>
            </a:r>
            <a:r>
              <a:rPr lang="de-DE" dirty="0" err="1"/>
              <a:t>squareObject</a:t>
            </a:r>
            <a:r>
              <a:rPr lang="de-DE" dirty="0"/>
              <a:t> = {};</a:t>
            </a:r>
          </a:p>
          <a:p>
            <a:r>
              <a:rPr lang="de-DE" dirty="0"/>
              <a:t>	</a:t>
            </a:r>
            <a:r>
              <a:rPr lang="de-DE" dirty="0" err="1"/>
              <a:t>squareObject.getArea</a:t>
            </a:r>
            <a:r>
              <a:rPr lang="de-DE" dirty="0"/>
              <a:t> = </a:t>
            </a:r>
            <a:r>
              <a:rPr lang="de-DE" dirty="0" err="1"/>
              <a:t>function</a:t>
            </a:r>
            <a:r>
              <a:rPr lang="de-DE" dirty="0"/>
              <a:t>() {</a:t>
            </a:r>
          </a:p>
          <a:p>
            <a:r>
              <a:rPr lang="de-DE" dirty="0"/>
              <a:t>		</a:t>
            </a:r>
            <a:r>
              <a:rPr lang="de-DE" dirty="0" err="1"/>
              <a:t>if</a:t>
            </a:r>
            <a:r>
              <a:rPr lang="de-DE" dirty="0"/>
              <a:t> (</a:t>
            </a:r>
            <a:r>
              <a:rPr lang="de-DE" dirty="0" err="1"/>
              <a:t>width</a:t>
            </a:r>
            <a:r>
              <a:rPr lang="de-DE" dirty="0"/>
              <a:t> &gt; 0) {</a:t>
            </a:r>
          </a:p>
          <a:p>
            <a:r>
              <a:rPr lang="de-DE" dirty="0"/>
              <a:t>			</a:t>
            </a:r>
            <a:r>
              <a:rPr lang="de-DE" dirty="0" err="1"/>
              <a:t>return</a:t>
            </a:r>
            <a:r>
              <a:rPr lang="de-DE" dirty="0"/>
              <a:t> </a:t>
            </a:r>
            <a:r>
              <a:rPr lang="de-DE" dirty="0" err="1"/>
              <a:t>width</a:t>
            </a:r>
            <a:r>
              <a:rPr lang="de-DE" dirty="0"/>
              <a:t> * </a:t>
            </a:r>
            <a:r>
              <a:rPr lang="de-DE" dirty="0" err="1"/>
              <a:t>width</a:t>
            </a:r>
            <a:r>
              <a:rPr lang="de-DE" dirty="0"/>
              <a:t>;</a:t>
            </a:r>
          </a:p>
          <a:p>
            <a:r>
              <a:rPr lang="de-DE" dirty="0"/>
              <a:t>		}</a:t>
            </a:r>
          </a:p>
          <a:p>
            <a:r>
              <a:rPr lang="de-DE" dirty="0"/>
              <a:t>	} </a:t>
            </a:r>
          </a:p>
          <a:p>
            <a:r>
              <a:rPr lang="de-DE" dirty="0"/>
              <a:t>	</a:t>
            </a:r>
            <a:r>
              <a:rPr lang="de-DE" dirty="0" err="1"/>
              <a:t>return</a:t>
            </a:r>
            <a:r>
              <a:rPr lang="de-DE" dirty="0"/>
              <a:t> </a:t>
            </a:r>
            <a:r>
              <a:rPr lang="de-DE" dirty="0" err="1"/>
              <a:t>squareObject</a:t>
            </a:r>
            <a:r>
              <a:rPr lang="de-DE" dirty="0"/>
              <a:t>;</a:t>
            </a:r>
          </a:p>
          <a:p>
            <a:r>
              <a:rPr lang="de-DE" dirty="0"/>
              <a:t>}</a:t>
            </a:r>
          </a:p>
          <a:p>
            <a:endParaRPr lang="de-DE" dirty="0"/>
          </a:p>
          <a:p>
            <a:r>
              <a:rPr lang="de-DE" dirty="0" err="1"/>
              <a:t>var</a:t>
            </a:r>
            <a:r>
              <a:rPr lang="de-DE" dirty="0"/>
              <a:t> </a:t>
            </a:r>
            <a:r>
              <a:rPr lang="de-DE" dirty="0" err="1"/>
              <a:t>mySquare</a:t>
            </a:r>
            <a:r>
              <a:rPr lang="de-DE" dirty="0"/>
              <a:t> = </a:t>
            </a:r>
            <a:r>
              <a:rPr lang="de-DE" dirty="0" err="1"/>
              <a:t>square</a:t>
            </a:r>
            <a:r>
              <a:rPr lang="de-DE" dirty="0"/>
              <a:t>(5);</a:t>
            </a:r>
          </a:p>
          <a:p>
            <a:r>
              <a:rPr lang="de-DE" dirty="0" err="1" smtClean="0"/>
              <a:t>mySquare.getArea</a:t>
            </a:r>
            <a:r>
              <a:rPr lang="de-DE" dirty="0"/>
              <a:t>(</a:t>
            </a:r>
            <a:r>
              <a:rPr lang="de-DE" dirty="0" smtClean="0"/>
              <a:t>); </a:t>
            </a:r>
            <a:r>
              <a:rPr lang="de-DE" dirty="0"/>
              <a:t>// 25</a:t>
            </a:r>
          </a:p>
          <a:p>
            <a:r>
              <a:rPr lang="de-DE" dirty="0" err="1" smtClean="0"/>
              <a:t>mySquare.width</a:t>
            </a:r>
            <a:r>
              <a:rPr lang="de-DE" dirty="0" smtClean="0"/>
              <a:t>; </a:t>
            </a:r>
            <a:r>
              <a:rPr lang="de-DE" dirty="0"/>
              <a:t>// undefined</a:t>
            </a:r>
          </a:p>
          <a:p>
            <a:endParaRPr lang="de-DE" dirty="0"/>
          </a:p>
        </p:txBody>
      </p:sp>
      <p:sp>
        <p:nvSpPr>
          <p:cNvPr id="4" name="Titel 3"/>
          <p:cNvSpPr>
            <a:spLocks noGrp="1"/>
          </p:cNvSpPr>
          <p:nvPr>
            <p:ph type="title"/>
          </p:nvPr>
        </p:nvSpPr>
        <p:spPr/>
        <p:txBody>
          <a:bodyPr/>
          <a:lstStyle/>
          <a:p>
            <a:r>
              <a:rPr lang="de-DE" dirty="0" smtClean="0"/>
              <a:t>Funktionale Objekte</a:t>
            </a:r>
            <a:endParaRPr lang="de-DE" dirty="0"/>
          </a:p>
        </p:txBody>
      </p:sp>
    </p:spTree>
    <p:extLst>
      <p:ext uri="{BB962C8B-B14F-4D97-AF65-F5344CB8AC3E}">
        <p14:creationId xmlns:p14="http://schemas.microsoft.com/office/powerpoint/2010/main" val="129969368"/>
      </p:ext>
    </p:extLst>
  </p:cSld>
  <p:clrMapOvr>
    <a:masterClrMapping/>
  </p:clrMapOvr>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pPr marL="0" indent="0">
              <a:buNone/>
            </a:pPr>
            <a:r>
              <a:rPr lang="de-DE" dirty="0" smtClean="0"/>
              <a:t>JS hat nur einen Thread.</a:t>
            </a:r>
          </a:p>
          <a:p>
            <a:pPr marL="0" indent="0">
              <a:buNone/>
            </a:pPr>
            <a:r>
              <a:rPr lang="de-DE" dirty="0" smtClean="0"/>
              <a:t>Daher darf dieser Thread nicht blockiert werden.</a:t>
            </a:r>
          </a:p>
          <a:p>
            <a:pPr marL="0" indent="0">
              <a:buNone/>
            </a:pPr>
            <a:r>
              <a:rPr lang="de-DE" dirty="0" smtClean="0"/>
              <a:t>Quasi-Nebenläufige Programmierung wird über </a:t>
            </a:r>
            <a:r>
              <a:rPr lang="de-DE" dirty="0" err="1" smtClean="0"/>
              <a:t>Callbacks</a:t>
            </a:r>
            <a:r>
              <a:rPr lang="de-DE" dirty="0" smtClean="0"/>
              <a:t> realisiert.</a:t>
            </a:r>
          </a:p>
          <a:p>
            <a:pPr marL="0" indent="0">
              <a:buNone/>
            </a:pPr>
            <a:endParaRPr lang="de-DE" dirty="0"/>
          </a:p>
          <a:p>
            <a:pPr marL="0" indent="0">
              <a:buNone/>
            </a:pPr>
            <a:r>
              <a:rPr lang="de-DE" dirty="0" smtClean="0"/>
              <a:t>Anmerkung: Das Beispiel ist nicht wirklich nebenläufig ;-)</a:t>
            </a:r>
            <a:endParaRPr lang="de-DE" dirty="0"/>
          </a:p>
        </p:txBody>
      </p:sp>
      <p:sp>
        <p:nvSpPr>
          <p:cNvPr id="4" name="Titel 3"/>
          <p:cNvSpPr>
            <a:spLocks noGrp="1"/>
          </p:cNvSpPr>
          <p:nvPr>
            <p:ph type="title"/>
          </p:nvPr>
        </p:nvSpPr>
        <p:spPr/>
        <p:txBody>
          <a:bodyPr/>
          <a:lstStyle/>
          <a:p>
            <a:r>
              <a:rPr lang="de-DE" dirty="0" err="1" smtClean="0"/>
              <a:t>Callbacks</a:t>
            </a:r>
            <a:endParaRPr lang="de-DE" dirty="0"/>
          </a:p>
        </p:txBody>
      </p:sp>
    </p:spTree>
    <p:extLst>
      <p:ext uri="{BB962C8B-B14F-4D97-AF65-F5344CB8AC3E}">
        <p14:creationId xmlns:p14="http://schemas.microsoft.com/office/powerpoint/2010/main" val="2854821146"/>
      </p:ext>
    </p:extLst>
  </p:cSld>
  <p:clrMapOvr>
    <a:masterClrMapping/>
  </p:clrMapOvr>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err="1"/>
              <a:t>function</a:t>
            </a:r>
            <a:r>
              <a:rPr lang="de-DE" dirty="0"/>
              <a:t> calculate1To1000Synchronous() {</a:t>
            </a:r>
          </a:p>
          <a:p>
            <a:r>
              <a:rPr lang="de-DE" dirty="0"/>
              <a:t>	</a:t>
            </a:r>
            <a:r>
              <a:rPr lang="de-DE" dirty="0" err="1"/>
              <a:t>var</a:t>
            </a:r>
            <a:r>
              <a:rPr lang="de-DE" dirty="0"/>
              <a:t> </a:t>
            </a:r>
            <a:r>
              <a:rPr lang="de-DE" dirty="0" err="1"/>
              <a:t>result</a:t>
            </a:r>
            <a:r>
              <a:rPr lang="de-DE" dirty="0"/>
              <a:t> = 0;</a:t>
            </a:r>
          </a:p>
          <a:p>
            <a:r>
              <a:rPr lang="de-DE" dirty="0"/>
              <a:t>	</a:t>
            </a:r>
            <a:r>
              <a:rPr lang="de-DE" dirty="0" err="1"/>
              <a:t>for</a:t>
            </a:r>
            <a:r>
              <a:rPr lang="de-DE" dirty="0"/>
              <a:t> (</a:t>
            </a:r>
            <a:r>
              <a:rPr lang="de-DE" dirty="0" err="1"/>
              <a:t>var</a:t>
            </a:r>
            <a:r>
              <a:rPr lang="de-DE" dirty="0"/>
              <a:t> i = 1; i &lt;= 1000; i++) {</a:t>
            </a:r>
          </a:p>
          <a:p>
            <a:r>
              <a:rPr lang="de-DE" dirty="0"/>
              <a:t>		</a:t>
            </a:r>
            <a:r>
              <a:rPr lang="de-DE" dirty="0" err="1"/>
              <a:t>result</a:t>
            </a:r>
            <a:r>
              <a:rPr lang="de-DE" dirty="0"/>
              <a:t> += i;</a:t>
            </a:r>
          </a:p>
          <a:p>
            <a:r>
              <a:rPr lang="de-DE" dirty="0"/>
              <a:t>	}</a:t>
            </a:r>
          </a:p>
          <a:p>
            <a:r>
              <a:rPr lang="de-DE" dirty="0"/>
              <a:t>	</a:t>
            </a:r>
            <a:r>
              <a:rPr lang="de-DE" dirty="0" err="1"/>
              <a:t>return</a:t>
            </a:r>
            <a:r>
              <a:rPr lang="de-DE" dirty="0"/>
              <a:t> </a:t>
            </a:r>
            <a:r>
              <a:rPr lang="de-DE" dirty="0" err="1"/>
              <a:t>result</a:t>
            </a:r>
            <a:r>
              <a:rPr lang="de-DE" dirty="0"/>
              <a:t>;</a:t>
            </a:r>
          </a:p>
          <a:p>
            <a:r>
              <a:rPr lang="de-DE" dirty="0"/>
              <a:t>}</a:t>
            </a:r>
          </a:p>
          <a:p>
            <a:endParaRPr lang="de-DE" dirty="0"/>
          </a:p>
          <a:p>
            <a:r>
              <a:rPr lang="de-DE" dirty="0" err="1"/>
              <a:t>var</a:t>
            </a:r>
            <a:r>
              <a:rPr lang="de-DE" dirty="0"/>
              <a:t> summe = calculate1To1000Synchronous()</a:t>
            </a:r>
            <a:r>
              <a:rPr lang="de-DE" dirty="0" smtClean="0"/>
              <a:t>; /</a:t>
            </a:r>
            <a:r>
              <a:rPr lang="de-DE" dirty="0"/>
              <a:t>/ 500500</a:t>
            </a:r>
          </a:p>
          <a:p>
            <a:endParaRPr lang="de-DE" dirty="0"/>
          </a:p>
        </p:txBody>
      </p:sp>
      <p:sp>
        <p:nvSpPr>
          <p:cNvPr id="4" name="Titel 3"/>
          <p:cNvSpPr>
            <a:spLocks noGrp="1"/>
          </p:cNvSpPr>
          <p:nvPr>
            <p:ph type="title"/>
          </p:nvPr>
        </p:nvSpPr>
        <p:spPr/>
        <p:txBody>
          <a:bodyPr/>
          <a:lstStyle/>
          <a:p>
            <a:r>
              <a:rPr lang="de-DE" dirty="0" smtClean="0"/>
              <a:t>Code ohne </a:t>
            </a:r>
            <a:r>
              <a:rPr lang="de-DE" dirty="0" err="1" smtClean="0"/>
              <a:t>Callbacks</a:t>
            </a:r>
            <a:endParaRPr lang="de-DE" dirty="0"/>
          </a:p>
        </p:txBody>
      </p:sp>
    </p:spTree>
    <p:extLst>
      <p:ext uri="{BB962C8B-B14F-4D97-AF65-F5344CB8AC3E}">
        <p14:creationId xmlns:p14="http://schemas.microsoft.com/office/powerpoint/2010/main" val="890842155"/>
      </p:ext>
    </p:extLst>
  </p:cSld>
  <p:clrMapOvr>
    <a:masterClrMapping/>
  </p:clrMapOvr>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p:txBody>
          <a:bodyPr/>
          <a:lstStyle/>
          <a:p>
            <a:r>
              <a:rPr lang="de-DE" dirty="0" err="1"/>
              <a:t>function</a:t>
            </a:r>
            <a:r>
              <a:rPr lang="de-DE" dirty="0"/>
              <a:t> calculate1To1000WithCallback(</a:t>
            </a:r>
            <a:r>
              <a:rPr lang="de-DE" dirty="0" err="1"/>
              <a:t>callback</a:t>
            </a:r>
            <a:r>
              <a:rPr lang="de-DE" dirty="0"/>
              <a:t>) {</a:t>
            </a:r>
          </a:p>
          <a:p>
            <a:r>
              <a:rPr lang="de-DE" dirty="0"/>
              <a:t>	</a:t>
            </a:r>
            <a:r>
              <a:rPr lang="de-DE" dirty="0" err="1"/>
              <a:t>var</a:t>
            </a:r>
            <a:r>
              <a:rPr lang="de-DE" dirty="0"/>
              <a:t> </a:t>
            </a:r>
            <a:r>
              <a:rPr lang="de-DE" dirty="0" err="1"/>
              <a:t>result</a:t>
            </a:r>
            <a:r>
              <a:rPr lang="de-DE" dirty="0"/>
              <a:t> = 0;</a:t>
            </a:r>
          </a:p>
          <a:p>
            <a:r>
              <a:rPr lang="de-DE" dirty="0"/>
              <a:t>	</a:t>
            </a:r>
            <a:r>
              <a:rPr lang="de-DE" dirty="0" err="1"/>
              <a:t>for</a:t>
            </a:r>
            <a:r>
              <a:rPr lang="de-DE" dirty="0"/>
              <a:t> (</a:t>
            </a:r>
            <a:r>
              <a:rPr lang="de-DE" dirty="0" err="1"/>
              <a:t>var</a:t>
            </a:r>
            <a:r>
              <a:rPr lang="de-DE" dirty="0"/>
              <a:t> i = 1; i &lt;= 1000; i++) {</a:t>
            </a:r>
          </a:p>
          <a:p>
            <a:r>
              <a:rPr lang="de-DE" dirty="0"/>
              <a:t>		</a:t>
            </a:r>
            <a:r>
              <a:rPr lang="de-DE" dirty="0" err="1"/>
              <a:t>result</a:t>
            </a:r>
            <a:r>
              <a:rPr lang="de-DE" dirty="0"/>
              <a:t> += i;</a:t>
            </a:r>
          </a:p>
          <a:p>
            <a:r>
              <a:rPr lang="de-DE" dirty="0"/>
              <a:t>	}</a:t>
            </a:r>
          </a:p>
          <a:p>
            <a:r>
              <a:rPr lang="de-DE" dirty="0"/>
              <a:t>	</a:t>
            </a:r>
            <a:r>
              <a:rPr lang="de-DE" dirty="0" err="1"/>
              <a:t>callback</a:t>
            </a:r>
            <a:r>
              <a:rPr lang="de-DE" dirty="0"/>
              <a:t>(</a:t>
            </a:r>
            <a:r>
              <a:rPr lang="de-DE" dirty="0" err="1"/>
              <a:t>result</a:t>
            </a:r>
            <a:r>
              <a:rPr lang="de-DE" dirty="0"/>
              <a:t>);</a:t>
            </a:r>
          </a:p>
          <a:p>
            <a:r>
              <a:rPr lang="de-DE" dirty="0"/>
              <a:t>}</a:t>
            </a:r>
          </a:p>
          <a:p>
            <a:r>
              <a:rPr lang="de-DE" dirty="0"/>
              <a:t>calculate1To1000WithCallback(</a:t>
            </a:r>
            <a:r>
              <a:rPr lang="de-DE" dirty="0" err="1"/>
              <a:t>function</a:t>
            </a:r>
            <a:r>
              <a:rPr lang="de-DE" dirty="0"/>
              <a:t>(</a:t>
            </a:r>
            <a:r>
              <a:rPr lang="de-DE" dirty="0" err="1"/>
              <a:t>data</a:t>
            </a:r>
            <a:r>
              <a:rPr lang="de-DE" dirty="0"/>
              <a:t>) </a:t>
            </a:r>
            <a:r>
              <a:rPr lang="de-DE" dirty="0" smtClean="0"/>
              <a:t>{</a:t>
            </a:r>
            <a:r>
              <a:rPr lang="de-DE" dirty="0" err="1" smtClean="0"/>
              <a:t>console.log</a:t>
            </a:r>
            <a:r>
              <a:rPr lang="de-DE" dirty="0" smtClean="0"/>
              <a:t>(</a:t>
            </a:r>
            <a:r>
              <a:rPr lang="de-DE" dirty="0" err="1"/>
              <a:t>data</a:t>
            </a:r>
            <a:r>
              <a:rPr lang="de-DE" dirty="0"/>
              <a:t>)}); /</a:t>
            </a:r>
            <a:r>
              <a:rPr lang="de-DE" dirty="0" smtClean="0"/>
              <a:t>/500500 </a:t>
            </a:r>
            <a:endParaRPr lang="de-DE" dirty="0"/>
          </a:p>
          <a:p>
            <a:endParaRPr lang="de-DE" dirty="0"/>
          </a:p>
        </p:txBody>
      </p:sp>
      <p:sp>
        <p:nvSpPr>
          <p:cNvPr id="3" name="Titel 2"/>
          <p:cNvSpPr>
            <a:spLocks noGrp="1"/>
          </p:cNvSpPr>
          <p:nvPr>
            <p:ph type="title"/>
          </p:nvPr>
        </p:nvSpPr>
        <p:spPr/>
        <p:txBody>
          <a:bodyPr/>
          <a:lstStyle/>
          <a:p>
            <a:r>
              <a:rPr lang="de-DE" dirty="0" smtClean="0"/>
              <a:t>Code mit </a:t>
            </a:r>
            <a:r>
              <a:rPr lang="de-DE" dirty="0" err="1" smtClean="0"/>
              <a:t>Callbacks</a:t>
            </a:r>
            <a:endParaRPr lang="de-DE" dirty="0"/>
          </a:p>
        </p:txBody>
      </p:sp>
    </p:spTree>
    <p:extLst>
      <p:ext uri="{BB962C8B-B14F-4D97-AF65-F5344CB8AC3E}">
        <p14:creationId xmlns:p14="http://schemas.microsoft.com/office/powerpoint/2010/main" val="1338771661"/>
      </p:ext>
    </p:extLst>
  </p:cSld>
  <p:clrMapOvr>
    <a:masterClrMapping/>
  </p:clrMapOvr>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pPr>
              <a:buFont typeface="Wingdings" charset="2"/>
              <a:buChar char="§"/>
            </a:pPr>
            <a:r>
              <a:rPr lang="de-DE" dirty="0" smtClean="0"/>
              <a:t>Fluid APIs</a:t>
            </a:r>
          </a:p>
          <a:p>
            <a:pPr>
              <a:buFont typeface="Wingdings" charset="2"/>
              <a:buChar char="§"/>
            </a:pPr>
            <a:r>
              <a:rPr lang="de-DE" dirty="0" smtClean="0"/>
              <a:t>Rekursion</a:t>
            </a:r>
          </a:p>
          <a:p>
            <a:pPr>
              <a:buFont typeface="Wingdings" charset="2"/>
              <a:buChar char="§"/>
            </a:pPr>
            <a:r>
              <a:rPr lang="de-DE" dirty="0" err="1" smtClean="0"/>
              <a:t>Currying</a:t>
            </a:r>
            <a:r>
              <a:rPr lang="de-DE" dirty="0" smtClean="0"/>
              <a:t> (</a:t>
            </a:r>
            <a:r>
              <a:rPr lang="de-DE" dirty="0" err="1" smtClean="0"/>
              <a:t>Haskell</a:t>
            </a:r>
            <a:r>
              <a:rPr lang="de-DE" dirty="0" smtClean="0"/>
              <a:t> Curry) nach Douglas </a:t>
            </a:r>
            <a:r>
              <a:rPr lang="de-DE" dirty="0" err="1" smtClean="0"/>
              <a:t>Crockford</a:t>
            </a:r>
            <a:endParaRPr lang="de-DE" dirty="0"/>
          </a:p>
        </p:txBody>
      </p:sp>
      <p:sp>
        <p:nvSpPr>
          <p:cNvPr id="4" name="Titel 3"/>
          <p:cNvSpPr>
            <a:spLocks noGrp="1"/>
          </p:cNvSpPr>
          <p:nvPr>
            <p:ph type="title"/>
          </p:nvPr>
        </p:nvSpPr>
        <p:spPr/>
        <p:txBody>
          <a:bodyPr/>
          <a:lstStyle/>
          <a:p>
            <a:r>
              <a:rPr lang="de-DE" dirty="0" smtClean="0"/>
              <a:t>Weitere funktionale Pattern</a:t>
            </a:r>
            <a:endParaRPr lang="de-DE" dirty="0"/>
          </a:p>
        </p:txBody>
      </p:sp>
    </p:spTree>
    <p:extLst>
      <p:ext uri="{BB962C8B-B14F-4D97-AF65-F5344CB8AC3E}">
        <p14:creationId xmlns:p14="http://schemas.microsoft.com/office/powerpoint/2010/main" val="1750696336"/>
      </p:ext>
    </p:extLst>
  </p:cSld>
  <p:clrMapOvr>
    <a:masterClrMapping/>
  </p:clrMapOvr>
  <p:timing>
    <p:tnLst>
      <p:par>
        <p:cTn xmlns:p14="http://schemas.microsoft.com/office/powerpoint/2010/mai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 4" descr="6289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9144000"/>
          </a:xfrm>
          <a:prstGeom prst="rect">
            <a:avLst/>
          </a:prstGeom>
        </p:spPr>
      </p:pic>
    </p:spTree>
    <p:extLst>
      <p:ext uri="{BB962C8B-B14F-4D97-AF65-F5344CB8AC3E}">
        <p14:creationId xmlns:p14="http://schemas.microsoft.com/office/powerpoint/2010/main" val="3580418269"/>
      </p:ext>
    </p:extLst>
  </p:cSld>
  <p:clrMapOvr>
    <a:masterClrMapping/>
  </p:clrMapOvr>
  <p:timing>
    <p:tnLst>
      <p:par>
        <p:cTn xmlns:p14="http://schemas.microsoft.com/office/powerpoint/2010/mai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a:xfrm>
            <a:off x="252000" y="1188000"/>
            <a:ext cx="7776384" cy="4860000"/>
          </a:xfrm>
        </p:spPr>
        <p:txBody>
          <a:bodyPr/>
          <a:lstStyle/>
          <a:p>
            <a:pPr marL="0" indent="0">
              <a:buNone/>
            </a:pPr>
            <a:r>
              <a:rPr lang="de-DE" dirty="0"/>
              <a:t>Alle </a:t>
            </a:r>
            <a:r>
              <a:rPr lang="de-DE" dirty="0" smtClean="0"/>
              <a:t>Datentypen außer Basistypen </a:t>
            </a:r>
            <a:r>
              <a:rPr lang="de-DE" dirty="0"/>
              <a:t>sind Objekte:</a:t>
            </a:r>
          </a:p>
          <a:p>
            <a:pPr>
              <a:buFont typeface="Arial"/>
              <a:buChar char="•"/>
            </a:pPr>
            <a:r>
              <a:rPr lang="de-DE" dirty="0"/>
              <a:t>Arrays, </a:t>
            </a:r>
            <a:endParaRPr lang="de-DE" dirty="0" smtClean="0"/>
          </a:p>
          <a:p>
            <a:pPr>
              <a:buFont typeface="Arial"/>
              <a:buChar char="•"/>
            </a:pPr>
            <a:r>
              <a:rPr lang="de-DE" dirty="0" smtClean="0"/>
              <a:t>Funktionen</a:t>
            </a:r>
            <a:r>
              <a:rPr lang="de-DE" dirty="0"/>
              <a:t>, </a:t>
            </a:r>
            <a:endParaRPr lang="de-DE" dirty="0" smtClean="0"/>
          </a:p>
          <a:p>
            <a:pPr>
              <a:buFont typeface="Arial"/>
              <a:buChar char="•"/>
            </a:pPr>
            <a:r>
              <a:rPr lang="de-DE" dirty="0" smtClean="0"/>
              <a:t>Reguläre Ausdrücke (Funktionen) </a:t>
            </a:r>
            <a:r>
              <a:rPr lang="de-DE" dirty="0"/>
              <a:t>und </a:t>
            </a:r>
            <a:endParaRPr lang="de-DE" dirty="0" smtClean="0"/>
          </a:p>
          <a:p>
            <a:pPr>
              <a:buFont typeface="Arial"/>
              <a:buChar char="•"/>
            </a:pPr>
            <a:r>
              <a:rPr lang="de-DE" dirty="0" smtClean="0"/>
              <a:t>Objekte </a:t>
            </a:r>
            <a:r>
              <a:rPr lang="de-DE" dirty="0"/>
              <a:t>selbst</a:t>
            </a:r>
          </a:p>
        </p:txBody>
      </p:sp>
      <p:sp>
        <p:nvSpPr>
          <p:cNvPr id="3" name="Titel 2"/>
          <p:cNvSpPr>
            <a:spLocks noGrp="1"/>
          </p:cNvSpPr>
          <p:nvPr>
            <p:ph type="title"/>
          </p:nvPr>
        </p:nvSpPr>
        <p:spPr/>
        <p:txBody>
          <a:bodyPr/>
          <a:lstStyle/>
          <a:p>
            <a:r>
              <a:rPr lang="de-DE" dirty="0" smtClean="0"/>
              <a:t>Objekte</a:t>
            </a:r>
            <a:endParaRPr lang="de-DE" dirty="0"/>
          </a:p>
        </p:txBody>
      </p:sp>
    </p:spTree>
    <p:extLst>
      <p:ext uri="{BB962C8B-B14F-4D97-AF65-F5344CB8AC3E}">
        <p14:creationId xmlns:p14="http://schemas.microsoft.com/office/powerpoint/2010/main" val="2645857824"/>
      </p:ext>
    </p:extLst>
  </p:cSld>
  <p:clrMapOvr>
    <a:masterClrMapping/>
  </p:clrMapOvr>
  <p:timing>
    <p:tnLst>
      <p:par>
        <p:cTn xmlns:p14="http://schemas.microsoft.com/office/powerpoint/2010/mai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pPr>
              <a:buFont typeface="Wingdings" charset="2"/>
              <a:buChar char="§"/>
            </a:pPr>
            <a:r>
              <a:rPr lang="de-DE" dirty="0"/>
              <a:t>Container für Schlüssel-Wert-Paare </a:t>
            </a:r>
            <a:endParaRPr lang="de-DE" dirty="0" smtClean="0"/>
          </a:p>
          <a:p>
            <a:pPr>
              <a:buFont typeface="Wingdings" charset="2"/>
              <a:buChar char="§"/>
            </a:pPr>
            <a:r>
              <a:rPr lang="de-DE" dirty="0" smtClean="0"/>
              <a:t>Kann über den Objekt-Konstruktor gebildet werden</a:t>
            </a:r>
          </a:p>
          <a:p>
            <a:pPr>
              <a:buFont typeface="Wingdings" charset="2"/>
              <a:buChar char="§"/>
            </a:pPr>
            <a:r>
              <a:rPr lang="de-DE" dirty="0" smtClean="0"/>
              <a:t>Kann direkt über das Objekt-Literal gebildet werden</a:t>
            </a:r>
          </a:p>
          <a:p>
            <a:pPr>
              <a:buFont typeface="Wingdings" charset="2"/>
              <a:buChar char="§"/>
            </a:pPr>
            <a:r>
              <a:rPr lang="de-DE" dirty="0" smtClean="0"/>
              <a:t>Kann Methoden enthalten</a:t>
            </a:r>
          </a:p>
          <a:p>
            <a:pPr>
              <a:buFont typeface="Wingdings" charset="2"/>
              <a:buChar char="§"/>
            </a:pPr>
            <a:r>
              <a:rPr lang="de-DE" dirty="0" smtClean="0"/>
              <a:t>Spannt einen eigenen Kontext auf</a:t>
            </a:r>
            <a:endParaRPr lang="de-DE" dirty="0"/>
          </a:p>
        </p:txBody>
      </p:sp>
      <p:sp>
        <p:nvSpPr>
          <p:cNvPr id="2" name="Titel 1"/>
          <p:cNvSpPr>
            <a:spLocks noGrp="1"/>
          </p:cNvSpPr>
          <p:nvPr>
            <p:ph type="title"/>
          </p:nvPr>
        </p:nvSpPr>
        <p:spPr/>
        <p:txBody>
          <a:bodyPr/>
          <a:lstStyle/>
          <a:p>
            <a:r>
              <a:rPr lang="de-DE" dirty="0" smtClean="0"/>
              <a:t>Objekt</a:t>
            </a:r>
            <a:endParaRPr lang="de-DE" dirty="0"/>
          </a:p>
        </p:txBody>
      </p:sp>
    </p:spTree>
    <p:extLst>
      <p:ext uri="{BB962C8B-B14F-4D97-AF65-F5344CB8AC3E}">
        <p14:creationId xmlns:p14="http://schemas.microsoft.com/office/powerpoint/2010/main" val="3117871267"/>
      </p:ext>
    </p:extLst>
  </p:cSld>
  <p:clrMapOvr>
    <a:masterClrMapping/>
  </p:clrMapOvr>
  <p:timing>
    <p:tnLst>
      <p:par>
        <p:cTn xmlns:p14="http://schemas.microsoft.com/office/powerpoint/2010/mai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normAutofit/>
          </a:bodyPr>
          <a:lstStyle/>
          <a:p>
            <a:r>
              <a:rPr lang="en-US" dirty="0"/>
              <a:t>// Objects map keys (string) to values (properties):</a:t>
            </a:r>
          </a:p>
          <a:p>
            <a:r>
              <a:rPr lang="en-US" dirty="0" smtClean="0"/>
              <a:t>var </a:t>
            </a:r>
            <a:r>
              <a:rPr lang="en-US" dirty="0" err="1"/>
              <a:t>obj</a:t>
            </a:r>
            <a:r>
              <a:rPr lang="en-US" dirty="0"/>
              <a:t> = new Object</a:t>
            </a:r>
            <a:r>
              <a:rPr lang="en-US" dirty="0" smtClean="0"/>
              <a:t>()</a:t>
            </a:r>
            <a:r>
              <a:rPr lang="en-US" dirty="0"/>
              <a:t>; </a:t>
            </a:r>
          </a:p>
          <a:p>
            <a:endParaRPr lang="tr-TR" dirty="0" smtClean="0">
              <a:solidFill>
                <a:srgbClr val="FFFFFF"/>
              </a:solidFill>
              <a:highlight>
                <a:srgbClr val="272822"/>
              </a:highlight>
            </a:endParaRPr>
          </a:p>
          <a:p>
            <a:r>
              <a:rPr lang="tr-TR" dirty="0" smtClean="0">
                <a:solidFill>
                  <a:srgbClr val="FFFFFF"/>
                </a:solidFill>
                <a:highlight>
                  <a:srgbClr val="272822"/>
                </a:highlight>
              </a:rPr>
              <a:t>// </a:t>
            </a:r>
            <a:r>
              <a:rPr lang="tr-TR" dirty="0" err="1" smtClean="0">
                <a:solidFill>
                  <a:srgbClr val="FFFFFF"/>
                </a:solidFill>
                <a:highlight>
                  <a:srgbClr val="272822"/>
                </a:highlight>
              </a:rPr>
              <a:t>there</a:t>
            </a:r>
            <a:r>
              <a:rPr lang="tr-TR" dirty="0" smtClean="0">
                <a:solidFill>
                  <a:srgbClr val="FFFFFF"/>
                </a:solidFill>
                <a:highlight>
                  <a:srgbClr val="272822"/>
                </a:highlight>
              </a:rPr>
              <a:t> is an Object </a:t>
            </a:r>
            <a:r>
              <a:rPr lang="tr-TR" dirty="0" err="1" smtClean="0">
                <a:solidFill>
                  <a:srgbClr val="FFFFFF"/>
                </a:solidFill>
                <a:highlight>
                  <a:srgbClr val="272822"/>
                </a:highlight>
              </a:rPr>
              <a:t>literal</a:t>
            </a:r>
            <a:endParaRPr lang="tr-TR" dirty="0" smtClean="0">
              <a:solidFill>
                <a:srgbClr val="FFFFFF"/>
              </a:solidFill>
              <a:highlight>
                <a:srgbClr val="272822"/>
              </a:highlight>
            </a:endParaRPr>
          </a:p>
          <a:p>
            <a:r>
              <a:rPr lang="tr-TR" dirty="0" smtClean="0">
                <a:solidFill>
                  <a:srgbClr val="FFFFFF"/>
                </a:solidFill>
                <a:highlight>
                  <a:srgbClr val="272822"/>
                </a:highlight>
              </a:rPr>
              <a:t>var </a:t>
            </a:r>
            <a:r>
              <a:rPr lang="tr-TR" dirty="0" err="1" smtClean="0">
                <a:solidFill>
                  <a:srgbClr val="FFFFFF"/>
                </a:solidFill>
                <a:highlight>
                  <a:srgbClr val="272822"/>
                </a:highlight>
              </a:rPr>
              <a:t>myCar</a:t>
            </a:r>
            <a:r>
              <a:rPr lang="tr-TR" dirty="0" smtClean="0">
                <a:solidFill>
                  <a:srgbClr val="FFFFFF"/>
                </a:solidFill>
                <a:highlight>
                  <a:srgbClr val="272822"/>
                </a:highlight>
              </a:rPr>
              <a:t> </a:t>
            </a:r>
            <a:r>
              <a:rPr lang="tr-TR" dirty="0">
                <a:solidFill>
                  <a:srgbClr val="FFFFFF"/>
                </a:solidFill>
                <a:highlight>
                  <a:srgbClr val="272822"/>
                </a:highlight>
              </a:rPr>
              <a:t>= {</a:t>
            </a:r>
          </a:p>
          <a:p>
            <a:r>
              <a:rPr lang="tr-TR" dirty="0">
                <a:solidFill>
                  <a:srgbClr val="FFFFFF"/>
                </a:solidFill>
                <a:highlight>
                  <a:srgbClr val="272822"/>
                </a:highlight>
              </a:rPr>
              <a:t>		</a:t>
            </a:r>
            <a:r>
              <a:rPr lang="tr-TR" dirty="0" smtClean="0">
                <a:solidFill>
                  <a:srgbClr val="FFFFFF"/>
                </a:solidFill>
                <a:highlight>
                  <a:srgbClr val="272822"/>
                </a:highlight>
              </a:rPr>
              <a:t>‘</a:t>
            </a:r>
            <a:r>
              <a:rPr lang="tr-TR" dirty="0" err="1" smtClean="0">
                <a:solidFill>
                  <a:srgbClr val="FFFFFF"/>
                </a:solidFill>
                <a:highlight>
                  <a:srgbClr val="272822"/>
                </a:highlight>
              </a:rPr>
              <a:t>brand</a:t>
            </a:r>
            <a:r>
              <a:rPr lang="tr-TR" dirty="0" smtClean="0">
                <a:solidFill>
                  <a:srgbClr val="FFFFFF"/>
                </a:solidFill>
                <a:highlight>
                  <a:srgbClr val="272822"/>
                </a:highlight>
              </a:rPr>
              <a:t>’: ‘Ferrari’,</a:t>
            </a:r>
            <a:endParaRPr lang="tr-TR" dirty="0">
              <a:solidFill>
                <a:srgbClr val="FFFFFF"/>
              </a:solidFill>
              <a:highlight>
                <a:srgbClr val="272822"/>
              </a:highlight>
            </a:endParaRPr>
          </a:p>
          <a:p>
            <a:r>
              <a:rPr lang="tr-TR" dirty="0">
                <a:solidFill>
                  <a:srgbClr val="FFFFFF"/>
                </a:solidFill>
                <a:highlight>
                  <a:srgbClr val="272822"/>
                </a:highlight>
              </a:rPr>
              <a:t>	  </a:t>
            </a:r>
            <a:r>
              <a:rPr lang="tr-TR" dirty="0" smtClean="0">
                <a:solidFill>
                  <a:srgbClr val="FFFFFF"/>
                </a:solidFill>
                <a:highlight>
                  <a:srgbClr val="272822"/>
                </a:highlight>
              </a:rPr>
              <a:t>‘</a:t>
            </a:r>
            <a:r>
              <a:rPr lang="tr-TR" dirty="0" err="1" smtClean="0">
                <a:solidFill>
                  <a:srgbClr val="FFFFFF"/>
                </a:solidFill>
                <a:highlight>
                  <a:srgbClr val="272822"/>
                </a:highlight>
              </a:rPr>
              <a:t>color</a:t>
            </a:r>
            <a:r>
              <a:rPr lang="tr-TR" dirty="0" smtClean="0">
                <a:solidFill>
                  <a:srgbClr val="FFFFFF"/>
                </a:solidFill>
                <a:highlight>
                  <a:srgbClr val="272822"/>
                </a:highlight>
              </a:rPr>
              <a:t>’: ‘</a:t>
            </a:r>
            <a:r>
              <a:rPr lang="tr-TR" dirty="0" err="1" smtClean="0">
                <a:solidFill>
                  <a:srgbClr val="FFFFFF"/>
                </a:solidFill>
                <a:highlight>
                  <a:srgbClr val="272822"/>
                </a:highlight>
              </a:rPr>
              <a:t>red</a:t>
            </a:r>
            <a:r>
              <a:rPr lang="tr-TR" dirty="0" smtClean="0">
                <a:solidFill>
                  <a:srgbClr val="FFFFFF"/>
                </a:solidFill>
                <a:highlight>
                  <a:srgbClr val="272822"/>
                </a:highlight>
              </a:rPr>
              <a:t>’,</a:t>
            </a:r>
          </a:p>
          <a:p>
            <a:r>
              <a:rPr lang="tr-TR" dirty="0">
                <a:solidFill>
                  <a:srgbClr val="FFFFFF"/>
                </a:solidFill>
                <a:highlight>
                  <a:srgbClr val="272822"/>
                </a:highlight>
              </a:rPr>
              <a:t> </a:t>
            </a:r>
            <a:r>
              <a:rPr lang="tr-TR" dirty="0" smtClean="0">
                <a:solidFill>
                  <a:srgbClr val="FFFFFF"/>
                </a:solidFill>
                <a:highlight>
                  <a:srgbClr val="272822"/>
                </a:highlight>
              </a:rPr>
              <a:t>   ‘</a:t>
            </a:r>
            <a:r>
              <a:rPr lang="tr-TR" dirty="0" err="1" smtClean="0">
                <a:solidFill>
                  <a:srgbClr val="FFFFFF"/>
                </a:solidFill>
                <a:highlight>
                  <a:srgbClr val="272822"/>
                </a:highlight>
              </a:rPr>
              <a:t>drive</a:t>
            </a:r>
            <a:r>
              <a:rPr lang="tr-TR" dirty="0" smtClean="0">
                <a:solidFill>
                  <a:srgbClr val="FFFFFF"/>
                </a:solidFill>
                <a:highlight>
                  <a:srgbClr val="272822"/>
                </a:highlight>
              </a:rPr>
              <a:t>’: </a:t>
            </a:r>
            <a:r>
              <a:rPr lang="tr-TR" dirty="0" err="1" smtClean="0">
                <a:solidFill>
                  <a:srgbClr val="FFFFFF"/>
                </a:solidFill>
                <a:highlight>
                  <a:srgbClr val="272822"/>
                </a:highlight>
              </a:rPr>
              <a:t>function</a:t>
            </a:r>
            <a:r>
              <a:rPr lang="tr-TR" dirty="0" smtClean="0">
                <a:solidFill>
                  <a:srgbClr val="FFFFFF"/>
                </a:solidFill>
                <a:highlight>
                  <a:srgbClr val="272822"/>
                </a:highlight>
              </a:rPr>
              <a:t>() {....}</a:t>
            </a:r>
            <a:endParaRPr lang="tr-TR" dirty="0">
              <a:solidFill>
                <a:srgbClr val="FFFFFF"/>
              </a:solidFill>
              <a:highlight>
                <a:srgbClr val="272822"/>
              </a:highlight>
            </a:endParaRPr>
          </a:p>
          <a:p>
            <a:r>
              <a:rPr lang="tr-TR" dirty="0" smtClean="0">
                <a:solidFill>
                  <a:srgbClr val="FFFFFF"/>
                </a:solidFill>
                <a:highlight>
                  <a:srgbClr val="272822"/>
                </a:highlight>
              </a:rPr>
              <a:t>};</a:t>
            </a:r>
            <a:endParaRPr lang="tr-TR" dirty="0">
              <a:solidFill>
                <a:srgbClr val="FFFFFF"/>
              </a:solidFill>
              <a:highlight>
                <a:srgbClr val="272822"/>
              </a:highlight>
            </a:endParaRPr>
          </a:p>
        </p:txBody>
      </p:sp>
      <p:sp>
        <p:nvSpPr>
          <p:cNvPr id="4" name="Titel 3"/>
          <p:cNvSpPr>
            <a:spLocks noGrp="1"/>
          </p:cNvSpPr>
          <p:nvPr>
            <p:ph type="title"/>
          </p:nvPr>
        </p:nvSpPr>
        <p:spPr/>
        <p:txBody>
          <a:bodyPr/>
          <a:lstStyle/>
          <a:p>
            <a:r>
              <a:rPr lang="de-DE" dirty="0" smtClean="0"/>
              <a:t>Object</a:t>
            </a:r>
            <a:endParaRPr lang="de-DE" dirty="0"/>
          </a:p>
        </p:txBody>
      </p:sp>
    </p:spTree>
    <p:extLst>
      <p:ext uri="{BB962C8B-B14F-4D97-AF65-F5344CB8AC3E}">
        <p14:creationId xmlns:p14="http://schemas.microsoft.com/office/powerpoint/2010/main" val="105063652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Präsentation v3.0 (4x3)">
  <a:themeElements>
    <a:clrScheme name="Holisticon (PPT)">
      <a:dk1>
        <a:srgbClr val="666666"/>
      </a:dk1>
      <a:lt1>
        <a:sysClr val="window" lastClr="FFFFFF"/>
      </a:lt1>
      <a:dk2>
        <a:srgbClr val="1952A0"/>
      </a:dk2>
      <a:lt2>
        <a:srgbClr val="FFFFFF"/>
      </a:lt2>
      <a:accent1>
        <a:srgbClr val="1952A0"/>
      </a:accent1>
      <a:accent2>
        <a:srgbClr val="DE0027"/>
      </a:accent2>
      <a:accent3>
        <a:srgbClr val="C1C3C6"/>
      </a:accent3>
      <a:accent4>
        <a:srgbClr val="95B3D7"/>
      </a:accent4>
      <a:accent5>
        <a:srgbClr val="D99694"/>
      </a:accent5>
      <a:accent6>
        <a:srgbClr val="6A7A9A"/>
      </a:accent6>
      <a:hlink>
        <a:srgbClr val="95B3D7"/>
      </a:hlink>
      <a:folHlink>
        <a:srgbClr val="95B3D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lumMod val="20000"/>
            <a:lumOff val="80000"/>
          </a:schemeClr>
        </a:solidFill>
        <a:ln w="12700" cmpd="sng">
          <a:solidFill>
            <a:schemeClr val="tx1"/>
          </a:solidFill>
        </a:ln>
        <a:effectLst/>
      </a:spPr>
      <a:bodyPr lIns="180000" tIns="90000" rIns="180000" bIns="90000" rtlCol="0" anchor="t" anchorCtr="0">
        <a:spAutoFit/>
      </a:bodyPr>
      <a:lstStyle>
        <a:defPPr>
          <a:defRPr dirty="0">
            <a:solidFill>
              <a:schemeClr val="tx1"/>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526A3E8302C8CB4E82B3738A005B8375" ma:contentTypeVersion="0" ma:contentTypeDescription="Ein neues Dokument erstellen." ma:contentTypeScope="" ma:versionID="4fa8f7eed20c578c7e9dc17150e5979d">
  <xsd:schema xmlns:xsd="http://www.w3.org/2001/XMLSchema" xmlns:p="http://schemas.microsoft.com/office/2006/metadata/properties" targetNamespace="http://schemas.microsoft.com/office/2006/metadata/properties" ma:root="true" ma:fieldsID="246f02dd96380beb4f7cdcce14d77fd6">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ma:readOnly="tru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E8E3355A-8D0D-4120-9144-887B33C643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23E6022D-9F9B-4F7D-9291-C7AE6A28E582}">
  <ds:schemaRefs>
    <ds:schemaRef ds:uri="http://schemas.microsoft.com/sharepoint/v3/contenttype/forms"/>
  </ds:schemaRefs>
</ds:datastoreItem>
</file>

<file path=customXml/itemProps3.xml><?xml version="1.0" encoding="utf-8"?>
<ds:datastoreItem xmlns:ds="http://schemas.openxmlformats.org/officeDocument/2006/customXml" ds:itemID="{37BCFEFD-7927-41E3-94E3-A6B5B4E10B49}">
  <ds:schemaRefs>
    <ds:schemaRef ds:uri="http://schemas.microsoft.com/office/2006/documentManagement/types"/>
    <ds:schemaRef ds:uri="http://purl.org/dc/elements/1.1/"/>
    <ds:schemaRef ds:uri="http://purl.org/dc/terms/"/>
    <ds:schemaRef ds:uri="http://purl.org/dc/dcmitype/"/>
    <ds:schemaRef ds:uri="http://www.w3.org/XML/1998/namespace"/>
    <ds:schemaRef ds:uri="http://schemas.microsoft.com/office/2006/metadata/propertie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Präsentation v3.0 (4x3).potx</Template>
  <TotalTime>0</TotalTime>
  <Words>4007</Words>
  <Application>Microsoft Macintosh PowerPoint</Application>
  <PresentationFormat>Bildschirmpräsentation (4:3)</PresentationFormat>
  <Paragraphs>891</Paragraphs>
  <Slides>128</Slides>
  <Notes>28</Notes>
  <HiddenSlides>0</HiddenSlides>
  <MMClips>0</MMClips>
  <ScaleCrop>false</ScaleCrop>
  <HeadingPairs>
    <vt:vector size="4" baseType="variant">
      <vt:variant>
        <vt:lpstr>Design</vt:lpstr>
      </vt:variant>
      <vt:variant>
        <vt:i4>1</vt:i4>
      </vt:variant>
      <vt:variant>
        <vt:lpstr>Folientitel</vt:lpstr>
      </vt:variant>
      <vt:variant>
        <vt:i4>128</vt:i4>
      </vt:variant>
    </vt:vector>
  </HeadingPairs>
  <TitlesOfParts>
    <vt:vector size="129" baseType="lpstr">
      <vt:lpstr>Präsentation v3.0 (4x3)</vt:lpstr>
      <vt:lpstr>PowerPoint-Präsentation</vt:lpstr>
      <vt:lpstr>Roadmap Tag 1</vt:lpstr>
      <vt:lpstr>JS Core</vt:lpstr>
      <vt:lpstr>Primordial Soup</vt:lpstr>
      <vt:lpstr>Development</vt:lpstr>
      <vt:lpstr>Design goals</vt:lpstr>
      <vt:lpstr>Self: The Power of Simplicity</vt:lpstr>
      <vt:lpstr>Self: The Power of Simplicity  </vt:lpstr>
      <vt:lpstr>Self: The Power of Simplicity</vt:lpstr>
      <vt:lpstr>Self: The Power of Simplicity  </vt:lpstr>
      <vt:lpstr>Scheme: minimalistic LISP</vt:lpstr>
      <vt:lpstr>Java vs. JavaScript</vt:lpstr>
      <vt:lpstr>Война и миръ</vt:lpstr>
      <vt:lpstr>PowerPoint-Präsentation</vt:lpstr>
      <vt:lpstr>Basistypen</vt:lpstr>
      <vt:lpstr>null und undefined</vt:lpstr>
      <vt:lpstr>Literale</vt:lpstr>
      <vt:lpstr>Typenlose Verwendung</vt:lpstr>
      <vt:lpstr>Dynamische Sprache und Gleichheit</vt:lpstr>
      <vt:lpstr>truthy und falsy</vt:lpstr>
      <vt:lpstr>Variablen</vt:lpstr>
      <vt:lpstr>Gültigkeitsbereich von Variablen </vt:lpstr>
      <vt:lpstr>Variablen in ES6</vt:lpstr>
      <vt:lpstr>Number</vt:lpstr>
      <vt:lpstr>Arrays</vt:lpstr>
      <vt:lpstr>Reguläre Ausdrücke</vt:lpstr>
      <vt:lpstr>Reguläre Ausdrücke</vt:lpstr>
      <vt:lpstr>Kontrollstrukturen: if-then-else</vt:lpstr>
      <vt:lpstr>Kontrollstrukturen: switch</vt:lpstr>
      <vt:lpstr>Kontrollstrukturen: while</vt:lpstr>
      <vt:lpstr>Kontrollstrukturen: do-while</vt:lpstr>
      <vt:lpstr>Kontrollstrukturen: for-Schleife</vt:lpstr>
      <vt:lpstr>For-Schleife</vt:lpstr>
      <vt:lpstr>Sprunganweisungen und labels</vt:lpstr>
      <vt:lpstr>for-in-Schleife</vt:lpstr>
      <vt:lpstr>try-catch-finally und throw</vt:lpstr>
      <vt:lpstr>JS Core</vt:lpstr>
      <vt:lpstr>Build-Prozess</vt:lpstr>
      <vt:lpstr>Kompilierende Sprachen</vt:lpstr>
      <vt:lpstr>Node.js</vt:lpstr>
      <vt:lpstr> </vt:lpstr>
      <vt:lpstr>Yeoman – Maven für JavaScript ;-)</vt:lpstr>
      <vt:lpstr>Features des Webapp Generators</vt:lpstr>
      <vt:lpstr>Yeoman</vt:lpstr>
      <vt:lpstr>Bower</vt:lpstr>
      <vt:lpstr>Bower</vt:lpstr>
      <vt:lpstr>Grunt</vt:lpstr>
      <vt:lpstr>Grunt</vt:lpstr>
      <vt:lpstr>Grunt</vt:lpstr>
      <vt:lpstr>Optional: Sass / Compass</vt:lpstr>
      <vt:lpstr>Übung #1 -  Project Setup</vt:lpstr>
      <vt:lpstr>JS Core</vt:lpstr>
      <vt:lpstr>JS Building Steps</vt:lpstr>
      <vt:lpstr>JSLint</vt:lpstr>
      <vt:lpstr>JSHint</vt:lpstr>
      <vt:lpstr>Übung #2 -  JSHint</vt:lpstr>
      <vt:lpstr>JS Building Steps</vt:lpstr>
      <vt:lpstr>Testing</vt:lpstr>
      <vt:lpstr>JS Building Steps</vt:lpstr>
      <vt:lpstr>Übung #3 -  Tests</vt:lpstr>
      <vt:lpstr>JS Building Steps</vt:lpstr>
      <vt:lpstr>Übung #4 -  Doc</vt:lpstr>
      <vt:lpstr>JS Building Steps</vt:lpstr>
      <vt:lpstr>Plato</vt:lpstr>
      <vt:lpstr>Übung #5 -  Plato</vt:lpstr>
      <vt:lpstr>JS Core</vt:lpstr>
      <vt:lpstr>Funktionsliteral</vt:lpstr>
      <vt:lpstr>Parameter</vt:lpstr>
      <vt:lpstr>Bonusparameter</vt:lpstr>
      <vt:lpstr>Fallstricke des Bonusparameters</vt:lpstr>
      <vt:lpstr>Konfigurationsobjekt &amp; Fallbacks</vt:lpstr>
      <vt:lpstr>Anonyme Funktionen</vt:lpstr>
      <vt:lpstr>Immediate Functions</vt:lpstr>
      <vt:lpstr>Immediate Functions</vt:lpstr>
      <vt:lpstr>Funktionen</vt:lpstr>
      <vt:lpstr>Funktionen als Parameter</vt:lpstr>
      <vt:lpstr>Scoping</vt:lpstr>
      <vt:lpstr>Scoping</vt:lpstr>
      <vt:lpstr>Hoisting</vt:lpstr>
      <vt:lpstr>Hoisting</vt:lpstr>
      <vt:lpstr>Fallstricke des Hoistings umgehen</vt:lpstr>
      <vt:lpstr>this</vt:lpstr>
      <vt:lpstr>this in Funktionen</vt:lpstr>
      <vt:lpstr>this in Objekten</vt:lpstr>
      <vt:lpstr>Closures</vt:lpstr>
      <vt:lpstr>Closures</vt:lpstr>
      <vt:lpstr>Scope Chain</vt:lpstr>
      <vt:lpstr>Module Pattern</vt:lpstr>
      <vt:lpstr>Module Pattern</vt:lpstr>
      <vt:lpstr>Funktionale Objekte</vt:lpstr>
      <vt:lpstr>Funktionale Objekte</vt:lpstr>
      <vt:lpstr>Callbacks</vt:lpstr>
      <vt:lpstr>Code ohne Callbacks</vt:lpstr>
      <vt:lpstr>Code mit Callbacks</vt:lpstr>
      <vt:lpstr>Weitere funktionale Pattern</vt:lpstr>
      <vt:lpstr>PowerPoint-Präsentation</vt:lpstr>
      <vt:lpstr>Objekte</vt:lpstr>
      <vt:lpstr>Objekt</vt:lpstr>
      <vt:lpstr>Object</vt:lpstr>
      <vt:lpstr>JSON</vt:lpstr>
      <vt:lpstr>Method Invocation</vt:lpstr>
      <vt:lpstr>Literale vs Objekte</vt:lpstr>
      <vt:lpstr>Prototypen</vt:lpstr>
      <vt:lpstr>Constructor</vt:lpstr>
      <vt:lpstr>Das new-Keyword</vt:lpstr>
      <vt:lpstr>Konstruktor-Aufruf überprüfen</vt:lpstr>
      <vt:lpstr>Objekerzeugungsmuster</vt:lpstr>
      <vt:lpstr>that-Entwurfsmuster für Konstruktoren</vt:lpstr>
      <vt:lpstr>Entwurfsmuster Selbstaufrufender Konstruktor</vt:lpstr>
      <vt:lpstr>Duck Typing</vt:lpstr>
      <vt:lpstr>Rectangle </vt:lpstr>
      <vt:lpstr>Prototype erweitern</vt:lpstr>
      <vt:lpstr>Reflexion</vt:lpstr>
      <vt:lpstr>Eigenschaften löschen, Chaining</vt:lpstr>
      <vt:lpstr>Konstruktor- &amp; Protoype-Referenz</vt:lpstr>
      <vt:lpstr>Typeof und Constructor.name</vt:lpstr>
      <vt:lpstr>Übung #6 -  Task und Taskliste</vt:lpstr>
      <vt:lpstr>Objekerzeugungsmuster</vt:lpstr>
      <vt:lpstr>„Vererbung“ durch kopieren</vt:lpstr>
      <vt:lpstr>„Vererbung“ durch kopieren</vt:lpstr>
      <vt:lpstr>Mixins</vt:lpstr>
      <vt:lpstr>Mixins</vt:lpstr>
      <vt:lpstr>jQuery.extend</vt:lpstr>
      <vt:lpstr>Prototypische Vererbung</vt:lpstr>
      <vt:lpstr>Rent-a-Constructor</vt:lpstr>
      <vt:lpstr>Default Pattern</vt:lpstr>
      <vt:lpstr>Übung #7 -  Reminder</vt:lpstr>
      <vt:lpstr>Fazit Tag 1</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JS-Workshop</dc:title>
  <dc:subject/>
  <dc:creator>Oliver Ochs</dc:creator>
  <cp:keywords/>
  <dc:description>Copyright © 2014 Holisticon AG</dc:description>
  <cp:lastModifiedBy>Oliver Ochs</cp:lastModifiedBy>
  <cp:revision>465</cp:revision>
  <dcterms:created xsi:type="dcterms:W3CDTF">2007-11-03T16:56:34Z</dcterms:created>
  <dcterms:modified xsi:type="dcterms:W3CDTF">2014-05-19T20:38:44Z</dcterms:modified>
  <cp:category/>
  <cp:contentStatus>Endgültig (v2.0)</cp:contentStatus>
</cp:coreProperties>
</file>

<file path=docProps/thumbnail.jpeg>
</file>